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42"/>
  </p:notesMasterIdLst>
  <p:handoutMasterIdLst>
    <p:handoutMasterId r:id="rId43"/>
  </p:handoutMasterIdLst>
  <p:sldIdLst>
    <p:sldId id="729" r:id="rId2"/>
    <p:sldId id="661" r:id="rId3"/>
    <p:sldId id="731" r:id="rId4"/>
    <p:sldId id="757" r:id="rId5"/>
    <p:sldId id="660" r:id="rId6"/>
    <p:sldId id="662" r:id="rId7"/>
    <p:sldId id="694" r:id="rId8"/>
    <p:sldId id="748" r:id="rId9"/>
    <p:sldId id="733" r:id="rId10"/>
    <p:sldId id="741" r:id="rId11"/>
    <p:sldId id="742" r:id="rId12"/>
    <p:sldId id="734" r:id="rId13"/>
    <p:sldId id="743" r:id="rId14"/>
    <p:sldId id="667" r:id="rId15"/>
    <p:sldId id="716" r:id="rId16"/>
    <p:sldId id="717" r:id="rId17"/>
    <p:sldId id="744" r:id="rId18"/>
    <p:sldId id="735" r:id="rId19"/>
    <p:sldId id="749" r:id="rId20"/>
    <p:sldId id="746" r:id="rId21"/>
    <p:sldId id="758" r:id="rId22"/>
    <p:sldId id="759" r:id="rId23"/>
    <p:sldId id="736" r:id="rId24"/>
    <p:sldId id="648" r:id="rId25"/>
    <p:sldId id="752" r:id="rId26"/>
    <p:sldId id="760" r:id="rId27"/>
    <p:sldId id="762" r:id="rId28"/>
    <p:sldId id="751" r:id="rId29"/>
    <p:sldId id="649" r:id="rId30"/>
    <p:sldId id="682" r:id="rId31"/>
    <p:sldId id="745" r:id="rId32"/>
    <p:sldId id="737" r:id="rId33"/>
    <p:sldId id="738" r:id="rId34"/>
    <p:sldId id="723" r:id="rId35"/>
    <p:sldId id="747" r:id="rId36"/>
    <p:sldId id="727" r:id="rId37"/>
    <p:sldId id="753" r:id="rId38"/>
    <p:sldId id="754" r:id="rId39"/>
    <p:sldId id="714" r:id="rId40"/>
    <p:sldId id="720" r:id="rId41"/>
  </p:sldIdLst>
  <p:sldSz cx="12192000" cy="6858000"/>
  <p:notesSz cx="7315200" cy="9601200"/>
  <p:custDataLst>
    <p:tags r:id="rId4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CCECFF"/>
    <a:srgbClr val="C39BE1"/>
    <a:srgbClr val="C198E0"/>
    <a:srgbClr val="0066CC"/>
    <a:srgbClr val="BD92DE"/>
    <a:srgbClr val="BEE395"/>
    <a:srgbClr val="3399FF"/>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7" autoAdjust="0"/>
    <p:restoredTop sz="80422" autoAdjust="0"/>
  </p:normalViewPr>
  <p:slideViewPr>
    <p:cSldViewPr>
      <p:cViewPr varScale="1">
        <p:scale>
          <a:sx n="69" d="100"/>
          <a:sy n="69" d="100"/>
        </p:scale>
        <p:origin x="49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a:t>
            </a:r>
            <a:r>
              <a:rPr lang="en-US" baseline="0"/>
              <a:t>Thanks!</a:t>
            </a:r>
            <a:endParaRPr lang="en-US" sz="120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BDCDB44-FDFA-4020-8765-16E5EDF522FD}" type="slidenum">
              <a:rPr lang="en-US" smtClean="0">
                <a:latin typeface="Arial" charset="0"/>
              </a:rPr>
              <a:pPr/>
              <a:t>33</a:t>
            </a:fld>
            <a:endParaRPr lang="en-US">
              <a:latin typeface="Arial" charset="0"/>
            </a:endParaRPr>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5D6F6B2-B4A7-4DD8-9C8A-489B85C4F060}" type="slidenum">
              <a:rPr lang="en-US" smtClean="0">
                <a:latin typeface="Arial" charset="0"/>
              </a:rPr>
              <a:pPr/>
              <a:t>34</a:t>
            </a:fld>
            <a:endParaRPr lang="en-US">
              <a:latin typeface="Arial" charset="0"/>
            </a:endParaRPr>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35</a:t>
            </a:fld>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36</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2</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4C31169-8967-4479-BD8E-A9DFFFA5AB03}" type="slidenum">
              <a:rPr lang="en-US" smtClean="0">
                <a:latin typeface="Arial" charset="0"/>
              </a:rPr>
              <a:pPr/>
              <a:t>6</a:t>
            </a:fld>
            <a:endParaRPr lang="en-US">
              <a:latin typeface="Arial" charset="0"/>
            </a:endParaRPr>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4F027FC-5BC0-42F1-89EB-2B8A298EE3B3}" type="slidenum">
              <a:rPr lang="en-US" smtClean="0">
                <a:latin typeface="Arial" charset="0"/>
              </a:rPr>
              <a:pPr/>
              <a:t>14</a:t>
            </a:fld>
            <a:endParaRPr lang="en-US">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D6C518-FBD1-4593-88F8-1133D0309234}" type="slidenum">
              <a:rPr lang="en-US" smtClean="0">
                <a:latin typeface="Arial" charset="0"/>
              </a:rPr>
              <a:pPr/>
              <a:t>15</a:t>
            </a:fld>
            <a:endParaRPr lang="en-US">
              <a:latin typeface="Arial"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16</a:t>
            </a:fld>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17</a:t>
            </a:fld>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18</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A8ADE4E-6B6A-43C5-A4E7-3C3886E87B4F}" type="slidenum">
              <a:rPr lang="en-US" smtClean="0">
                <a:latin typeface="Arial" charset="0"/>
              </a:rPr>
              <a:pPr/>
              <a:t>32</a:t>
            </a:fld>
            <a:endParaRPr lang="en-US">
              <a:latin typeface="Arial" charset="0"/>
            </a:endParaRPr>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pPr>
              <a:defRPr/>
            </a:pPr>
            <a:fld id="{6DD5B9B9-0596-4755-A407-4C3F5264CB69}" type="slidenum">
              <a:rPr lang="en-US" smtClean="0"/>
              <a:pPr>
                <a:defRPr/>
              </a:pPr>
              <a:t>‹#›</a:t>
            </a:fld>
            <a:endParaRPr lang="en-US" dirty="0"/>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6.xml"/><Relationship Id="rId7" Type="http://schemas.openxmlformats.org/officeDocument/2006/relationships/image" Target="../media/image1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8.png"/><Relationship Id="rId4" Type="http://schemas.openxmlformats.org/officeDocument/2006/relationships/image" Target="../media/image27.w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oleObject" Target="../embeddings/oleObject2.bin"/><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8" y="1789356"/>
            <a:ext cx="6297644" cy="4803287"/>
          </a:xfrm>
          <a:prstGeom prst="rect">
            <a:avLst/>
          </a:prstGeom>
          <a:noFill/>
          <a:extLst>
            <a:ext uri="{909E8E84-426E-40dd-AFC4-6F175D3DCCD1}">
              <a14:hiddenFill xmlns="" xmlns:a14="http://schemas.microsoft.com/office/drawing/2010/main">
                <a:solidFill>
                  <a:srgbClr val="FFFFFF"/>
                </a:solidFill>
              </a14:hiddenFill>
            </a:ext>
          </a:extLst>
        </p:spPr>
      </p:pic>
      <p:sp>
        <p:nvSpPr>
          <p:cNvPr id="5122" name="Rectangle 5"/>
          <p:cNvSpPr>
            <a:spLocks noGrp="1" noChangeArrowheads="1"/>
          </p:cNvSpPr>
          <p:nvPr>
            <p:ph type="ctrTitle"/>
          </p:nvPr>
        </p:nvSpPr>
        <p:spPr>
          <a:xfrm>
            <a:off x="0" y="279403"/>
            <a:ext cx="12192000" cy="1470025"/>
          </a:xfrm>
        </p:spPr>
        <p:txBody>
          <a:bodyPr/>
          <a:lstStyle/>
          <a:p>
            <a:r>
              <a:rPr lang="en-US" dirty="0"/>
              <a:t>CAP 5636 – Advanced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dirty="0"/>
              <a:t>Adversarial Search</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5125" name="Text Box 8"/>
          <p:cNvSpPr txBox="1">
            <a:spLocks noChangeArrowheads="1"/>
          </p:cNvSpPr>
          <p:nvPr/>
        </p:nvSpPr>
        <p:spPr bwMode="auto">
          <a:xfrm>
            <a:off x="76200" y="5511229"/>
            <a:ext cx="12192000" cy="338550"/>
          </a:xfrm>
          <a:prstGeom prst="rect">
            <a:avLst/>
          </a:prstGeom>
          <a:noFill/>
          <a:ln w="9525">
            <a:noFill/>
            <a:miter lim="800000"/>
            <a:headEnd/>
            <a:tailEnd/>
          </a:ln>
        </p:spPr>
        <p:txBody>
          <a:bodyPr wrap="square" lIns="91432" tIns="45718" rIns="91432" bIns="45718">
            <a:spAutoFit/>
          </a:bodyPr>
          <a:lstStyle/>
          <a:p>
            <a:pPr algn="ctr">
              <a:spcBef>
                <a:spcPts val="0"/>
              </a:spcBef>
            </a:pPr>
            <a:r>
              <a:rPr lang="en-US" sz="1600" dirty="0">
                <a:solidFill>
                  <a:schemeClr val="bg1"/>
                </a:solidFill>
                <a:latin typeface="Calibri"/>
                <a:cs typeface="Calibri"/>
              </a:rPr>
              <a:t>Instructor: </a:t>
            </a:r>
            <a:r>
              <a:rPr lang="en-US" sz="1600" dirty="0" err="1">
                <a:solidFill>
                  <a:schemeClr val="bg1"/>
                </a:solidFill>
                <a:latin typeface="Calibri"/>
                <a:cs typeface="Calibri"/>
              </a:rPr>
              <a:t>Lotzi</a:t>
            </a:r>
            <a:r>
              <a:rPr lang="en-US" sz="1600" dirty="0">
                <a:solidFill>
                  <a:schemeClr val="bg1"/>
                </a:solidFill>
                <a:latin typeface="Calibri"/>
                <a:cs typeface="Calibri"/>
              </a:rPr>
              <a:t> </a:t>
            </a:r>
            <a:r>
              <a:rPr lang="en-US" sz="1600" dirty="0" err="1">
                <a:solidFill>
                  <a:schemeClr val="bg1"/>
                </a:solidFill>
                <a:latin typeface="Calibri"/>
                <a:cs typeface="Calibri"/>
              </a:rPr>
              <a:t>Bölöni</a:t>
            </a:r>
            <a:endParaRPr lang="en-US" sz="1600" dirty="0">
              <a:solidFill>
                <a:schemeClr val="bg1"/>
              </a:solidFill>
              <a:latin typeface="Calibri"/>
              <a:cs typeface="Calibri"/>
            </a:endParaRPr>
          </a:p>
        </p:txBody>
      </p:sp>
      <p:sp>
        <p:nvSpPr>
          <p:cNvPr id="7" name="Text Box 8"/>
          <p:cNvSpPr txBox="1">
            <a:spLocks noChangeArrowheads="1"/>
          </p:cNvSpPr>
          <p:nvPr/>
        </p:nvSpPr>
        <p:spPr bwMode="auto">
          <a:xfrm>
            <a:off x="0" y="6511753"/>
            <a:ext cx="12192000" cy="238525"/>
          </a:xfrm>
          <a:prstGeom prst="rect">
            <a:avLst/>
          </a:prstGeom>
          <a:noFill/>
          <a:ln w="9525">
            <a:noFill/>
            <a:miter lim="800000"/>
            <a:headEnd/>
            <a:tailEnd/>
          </a:ln>
        </p:spPr>
        <p:txBody>
          <a:bodyPr wrap="square" lIns="68579" tIns="34289" rIns="68579" bIns="34289">
            <a:spAutoFit/>
          </a:bodyPr>
          <a:lstStyle/>
          <a:p>
            <a:pPr marL="0" lvl="1" algn="ctr">
              <a:spcBef>
                <a:spcPct val="50000"/>
              </a:spcBef>
            </a:pPr>
            <a:r>
              <a:rPr lang="en-US" sz="1100" dirty="0">
                <a:latin typeface="Calibri"/>
                <a:cs typeface="Calibri"/>
              </a:rPr>
              <a:t>[These slides were adapted from the ones created by Dan Klein and Pieter </a:t>
            </a:r>
            <a:r>
              <a:rPr lang="en-US" sz="1100" dirty="0" err="1">
                <a:latin typeface="Calibri"/>
                <a:cs typeface="Calibri"/>
              </a:rPr>
              <a:t>Abbeel</a:t>
            </a:r>
            <a:r>
              <a:rPr lang="en-US" sz="1100" dirty="0">
                <a:latin typeface="Calibri"/>
                <a:cs typeface="Calibri"/>
              </a:rPr>
              <a:t> for CS188 Intro to AI at UC Berkeley, available at http://ai.berkeley.edu.]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Single-Agent Trees</a:t>
            </a:r>
          </a:p>
        </p:txBody>
      </p:sp>
      <p:sp>
        <p:nvSpPr>
          <p:cNvPr id="9" name="Rectangle 8"/>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12" name="Oval 11"/>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42" name="Oval 41"/>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47" name="Oval 46"/>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50" name="Oval 49"/>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54" name="Rectangle 53"/>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56" name="Oval 55"/>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59" name="Oval 58"/>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Isosceles Triangle 59"/>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372600" y="3733800"/>
            <a:ext cx="533400" cy="461665"/>
          </a:xfrm>
          <a:prstGeom prst="rect">
            <a:avLst/>
          </a:prstGeom>
          <a:noFill/>
        </p:spPr>
        <p:txBody>
          <a:bodyPr wrap="square" rtlCol="0">
            <a:spAutoFit/>
          </a:bodyPr>
          <a:lstStyle/>
          <a:p>
            <a:r>
              <a:rPr lang="en-US" sz="2400" dirty="0">
                <a:latin typeface="Calibri" pitchFamily="34" charset="0"/>
              </a:rPr>
              <a:t>8</a:t>
            </a:r>
          </a:p>
        </p:txBody>
      </p:sp>
      <p:sp>
        <p:nvSpPr>
          <p:cNvPr id="64" name="TextBox 63"/>
          <p:cNvSpPr txBox="1"/>
          <p:nvPr/>
        </p:nvSpPr>
        <p:spPr>
          <a:xfrm>
            <a:off x="2057400" y="5715000"/>
            <a:ext cx="685800" cy="461665"/>
          </a:xfrm>
          <a:prstGeom prst="rect">
            <a:avLst/>
          </a:prstGeom>
          <a:noFill/>
        </p:spPr>
        <p:txBody>
          <a:bodyPr wrap="square" rtlCol="0">
            <a:spAutoFit/>
          </a:bodyPr>
          <a:lstStyle/>
          <a:p>
            <a:r>
              <a:rPr lang="en-US" sz="2400" dirty="0">
                <a:latin typeface="Calibri" pitchFamily="34" charset="0"/>
              </a:rPr>
              <a:t>2</a:t>
            </a:r>
          </a:p>
        </p:txBody>
      </p:sp>
      <p:sp>
        <p:nvSpPr>
          <p:cNvPr id="65" name="TextBox 64"/>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0</a:t>
            </a:r>
          </a:p>
        </p:txBody>
      </p:sp>
      <p:sp>
        <p:nvSpPr>
          <p:cNvPr id="66" name="TextBox 65"/>
          <p:cNvSpPr txBox="1"/>
          <p:nvPr/>
        </p:nvSpPr>
        <p:spPr>
          <a:xfrm>
            <a:off x="4419600" y="5715000"/>
            <a:ext cx="838200" cy="461665"/>
          </a:xfrm>
          <a:prstGeom prst="rect">
            <a:avLst/>
          </a:prstGeom>
          <a:noFill/>
        </p:spPr>
        <p:txBody>
          <a:bodyPr wrap="square" rtlCol="0">
            <a:spAutoFit/>
          </a:bodyPr>
          <a:lstStyle/>
          <a:p>
            <a:r>
              <a:rPr lang="en-US" sz="2400" dirty="0">
                <a:latin typeface="Calibri" pitchFamily="34" charset="0"/>
              </a:rPr>
              <a:t>2</a:t>
            </a:r>
          </a:p>
        </p:txBody>
      </p:sp>
      <p:sp>
        <p:nvSpPr>
          <p:cNvPr id="67" name="TextBox 66"/>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68" name="TextBox 67"/>
          <p:cNvSpPr txBox="1"/>
          <p:nvPr/>
        </p:nvSpPr>
        <p:spPr>
          <a:xfrm>
            <a:off x="6705600" y="5715000"/>
            <a:ext cx="838200" cy="461665"/>
          </a:xfrm>
          <a:prstGeom prst="rect">
            <a:avLst/>
          </a:prstGeom>
          <a:noFill/>
        </p:spPr>
        <p:txBody>
          <a:bodyPr wrap="square" rtlCol="0">
            <a:spAutoFit/>
          </a:bodyPr>
          <a:lstStyle/>
          <a:p>
            <a:r>
              <a:rPr lang="en-US" sz="2400" dirty="0">
                <a:latin typeface="Calibri" pitchFamily="34" charset="0"/>
              </a:rPr>
              <a:t>4</a:t>
            </a:r>
          </a:p>
        </p:txBody>
      </p:sp>
      <p:sp>
        <p:nvSpPr>
          <p:cNvPr id="69" name="TextBox 68"/>
          <p:cNvSpPr txBox="1"/>
          <p:nvPr/>
        </p:nvSpPr>
        <p:spPr>
          <a:xfrm>
            <a:off x="74676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70" name="TextBox 69"/>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71" name="TextBox 70"/>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7" grpId="0" animBg="1"/>
      <p:bldP spid="48" grpId="0" animBg="1"/>
      <p:bldP spid="50" grpId="0" animBg="1"/>
      <p:bldP spid="51" grpId="0" animBg="1"/>
      <p:bldP spid="54" grpId="0" animBg="1"/>
      <p:bldP spid="56" grpId="0" animBg="1"/>
      <p:bldP spid="57" grpId="0" animBg="1"/>
      <p:bldP spid="59" grpId="0" animBg="1"/>
      <p:bldP spid="60" grpId="0" animBg="1"/>
      <p:bldP spid="61" grpId="0" animBg="1"/>
      <p:bldP spid="62" grpId="0" animBg="1"/>
      <p:bldP spid="63" grpId="0"/>
      <p:bldP spid="64" grpId="0"/>
      <p:bldP spid="65" grpId="0"/>
      <p:bldP spid="66" grpId="0"/>
      <p:bldP spid="67" grpId="0"/>
      <p:bldP spid="68" grpId="0"/>
      <p:bldP spid="69" grpId="0"/>
      <p:bldP spid="70" grpId="0"/>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Value of a State</a:t>
            </a:r>
          </a:p>
        </p:txBody>
      </p:sp>
      <p:sp>
        <p:nvSpPr>
          <p:cNvPr id="34" name="TextBox 33"/>
          <p:cNvSpPr txBox="1"/>
          <p:nvPr/>
        </p:nvSpPr>
        <p:spPr>
          <a:xfrm>
            <a:off x="8534400" y="1447800"/>
            <a:ext cx="2819400" cy="461665"/>
          </a:xfrm>
          <a:prstGeom prst="rect">
            <a:avLst/>
          </a:prstGeom>
          <a:noFill/>
        </p:spPr>
        <p:txBody>
          <a:bodyPr wrap="square" rtlCol="0">
            <a:spAutoFit/>
          </a:bodyPr>
          <a:lstStyle/>
          <a:p>
            <a:r>
              <a:rPr lang="en-US" sz="2400" dirty="0">
                <a:latin typeface="Calibri" pitchFamily="34" charset="0"/>
              </a:rPr>
              <a:t>Non-Terminal States:</a:t>
            </a:r>
          </a:p>
        </p:txBody>
      </p:sp>
      <p:grpSp>
        <p:nvGrpSpPr>
          <p:cNvPr id="100" name="Group 99"/>
          <p:cNvGrpSpPr/>
          <p:nvPr/>
        </p:nvGrpSpPr>
        <p:grpSpPr>
          <a:xfrm>
            <a:off x="3124200" y="2362200"/>
            <a:ext cx="6324600" cy="3560121"/>
            <a:chOff x="1828800" y="1447800"/>
            <a:chExt cx="8458200" cy="4761126"/>
          </a:xfrm>
        </p:grpSpPr>
        <p:sp>
          <p:nvSpPr>
            <p:cNvPr id="41" name="Rectangle 40"/>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5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64" name="Oval 63"/>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65" name="Straight Connector 64"/>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2"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73" name="Oval 72"/>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4" name="Rectangle 73"/>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5"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76" name="Oval 75"/>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7" name="Rectangle 76"/>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8"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79" name="Oval 78"/>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0" name="Rectangle 79"/>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1"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82" name="Rectangle 81"/>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84" name="Oval 83"/>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5" name="Rectangle 84"/>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6"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87" name="Oval 86"/>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Isosceles Triangle 87"/>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Isosceles Triangle 88"/>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Isosceles Triangle 89"/>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p:cNvSpPr txBox="1"/>
            <p:nvPr/>
          </p:nvSpPr>
          <p:spPr>
            <a:xfrm>
              <a:off x="9345975" y="3733800"/>
              <a:ext cx="533400" cy="493926"/>
            </a:xfrm>
            <a:prstGeom prst="rect">
              <a:avLst/>
            </a:prstGeom>
            <a:noFill/>
          </p:spPr>
          <p:txBody>
            <a:bodyPr wrap="square" rtlCol="0">
              <a:spAutoFit/>
            </a:bodyPr>
            <a:lstStyle/>
            <a:p>
              <a:r>
                <a:rPr lang="en-US" dirty="0">
                  <a:latin typeface="Calibri" pitchFamily="34" charset="0"/>
                </a:rPr>
                <a:t>8</a:t>
              </a:r>
            </a:p>
          </p:txBody>
        </p:sp>
        <p:sp>
          <p:nvSpPr>
            <p:cNvPr id="92" name="TextBox 91"/>
            <p:cNvSpPr txBox="1"/>
            <p:nvPr/>
          </p:nvSpPr>
          <p:spPr>
            <a:xfrm>
              <a:off x="2060155" y="5715000"/>
              <a:ext cx="685799" cy="493926"/>
            </a:xfrm>
            <a:prstGeom prst="rect">
              <a:avLst/>
            </a:prstGeom>
            <a:noFill/>
          </p:spPr>
          <p:txBody>
            <a:bodyPr wrap="square" rtlCol="0">
              <a:spAutoFit/>
            </a:bodyPr>
            <a:lstStyle/>
            <a:p>
              <a:r>
                <a:rPr lang="en-US" dirty="0">
                  <a:latin typeface="Calibri" pitchFamily="34" charset="0"/>
                </a:rPr>
                <a:t>2</a:t>
              </a:r>
            </a:p>
          </p:txBody>
        </p:sp>
        <p:sp>
          <p:nvSpPr>
            <p:cNvPr id="93" name="TextBox 92"/>
            <p:cNvSpPr txBox="1"/>
            <p:nvPr/>
          </p:nvSpPr>
          <p:spPr>
            <a:xfrm>
              <a:off x="2644048" y="5715000"/>
              <a:ext cx="762000" cy="493926"/>
            </a:xfrm>
            <a:prstGeom prst="rect">
              <a:avLst/>
            </a:prstGeom>
            <a:noFill/>
          </p:spPr>
          <p:txBody>
            <a:bodyPr wrap="square" rtlCol="0">
              <a:spAutoFit/>
            </a:bodyPr>
            <a:lstStyle/>
            <a:p>
              <a:r>
                <a:rPr lang="en-US" dirty="0">
                  <a:latin typeface="Calibri" pitchFamily="34" charset="0"/>
                </a:rPr>
                <a:t>0</a:t>
              </a:r>
            </a:p>
          </p:txBody>
        </p:sp>
        <p:sp>
          <p:nvSpPr>
            <p:cNvPr id="94" name="TextBox 93"/>
            <p:cNvSpPr txBox="1"/>
            <p:nvPr/>
          </p:nvSpPr>
          <p:spPr>
            <a:xfrm>
              <a:off x="4353499" y="5715000"/>
              <a:ext cx="838200" cy="493926"/>
            </a:xfrm>
            <a:prstGeom prst="rect">
              <a:avLst/>
            </a:prstGeom>
            <a:noFill/>
          </p:spPr>
          <p:txBody>
            <a:bodyPr wrap="square" rtlCol="0">
              <a:spAutoFit/>
            </a:bodyPr>
            <a:lstStyle/>
            <a:p>
              <a:r>
                <a:rPr lang="en-US" dirty="0">
                  <a:latin typeface="Calibri" pitchFamily="34" charset="0"/>
                </a:rPr>
                <a:t>2</a:t>
              </a:r>
            </a:p>
          </p:txBody>
        </p:sp>
        <p:sp>
          <p:nvSpPr>
            <p:cNvPr id="95" name="TextBox 94"/>
            <p:cNvSpPr txBox="1"/>
            <p:nvPr/>
          </p:nvSpPr>
          <p:spPr>
            <a:xfrm>
              <a:off x="4987887" y="5715000"/>
              <a:ext cx="762000" cy="493926"/>
            </a:xfrm>
            <a:prstGeom prst="rect">
              <a:avLst/>
            </a:prstGeom>
            <a:noFill/>
          </p:spPr>
          <p:txBody>
            <a:bodyPr wrap="square" rtlCol="0">
              <a:spAutoFit/>
            </a:bodyPr>
            <a:lstStyle/>
            <a:p>
              <a:r>
                <a:rPr lang="en-US" dirty="0">
                  <a:latin typeface="Calibri" pitchFamily="34" charset="0"/>
                </a:rPr>
                <a:t>6</a:t>
              </a:r>
            </a:p>
          </p:txBody>
        </p:sp>
        <p:sp>
          <p:nvSpPr>
            <p:cNvPr id="96" name="TextBox 95"/>
            <p:cNvSpPr txBox="1"/>
            <p:nvPr/>
          </p:nvSpPr>
          <p:spPr>
            <a:xfrm>
              <a:off x="6697338" y="5715000"/>
              <a:ext cx="838200" cy="493926"/>
            </a:xfrm>
            <a:prstGeom prst="rect">
              <a:avLst/>
            </a:prstGeom>
            <a:noFill/>
          </p:spPr>
          <p:txBody>
            <a:bodyPr wrap="square" rtlCol="0">
              <a:spAutoFit/>
            </a:bodyPr>
            <a:lstStyle/>
            <a:p>
              <a:r>
                <a:rPr lang="en-US" dirty="0">
                  <a:latin typeface="Calibri" pitchFamily="34" charset="0"/>
                </a:rPr>
                <a:t>4</a:t>
              </a:r>
            </a:p>
          </p:txBody>
        </p:sp>
        <p:sp>
          <p:nvSpPr>
            <p:cNvPr id="97" name="TextBox 96"/>
            <p:cNvSpPr txBox="1"/>
            <p:nvPr/>
          </p:nvSpPr>
          <p:spPr>
            <a:xfrm>
              <a:off x="7391401" y="5715000"/>
              <a:ext cx="762000" cy="493926"/>
            </a:xfrm>
            <a:prstGeom prst="rect">
              <a:avLst/>
            </a:prstGeom>
            <a:noFill/>
          </p:spPr>
          <p:txBody>
            <a:bodyPr wrap="square" rtlCol="0">
              <a:spAutoFit/>
            </a:bodyPr>
            <a:lstStyle/>
            <a:p>
              <a:r>
                <a:rPr lang="en-US" dirty="0">
                  <a:latin typeface="Calibri" pitchFamily="34" charset="0"/>
                </a:rPr>
                <a:t>6</a:t>
              </a:r>
            </a:p>
          </p:txBody>
        </p:sp>
        <p:sp>
          <p:nvSpPr>
            <p:cNvPr id="98" name="TextBox 97"/>
            <p:cNvSpPr txBox="1"/>
            <p:nvPr/>
          </p:nvSpPr>
          <p:spPr>
            <a:xfrm>
              <a:off x="3581400" y="5715000"/>
              <a:ext cx="762000" cy="493926"/>
            </a:xfrm>
            <a:prstGeom prst="rect">
              <a:avLst/>
            </a:prstGeom>
            <a:noFill/>
          </p:spPr>
          <p:txBody>
            <a:bodyPr wrap="square" rtlCol="0">
              <a:spAutoFit/>
            </a:bodyPr>
            <a:lstStyle/>
            <a:p>
              <a:r>
                <a:rPr lang="en-US" dirty="0">
                  <a:latin typeface="Calibri" pitchFamily="34" charset="0"/>
                </a:rPr>
                <a:t>…</a:t>
              </a:r>
            </a:p>
          </p:txBody>
        </p:sp>
        <p:sp>
          <p:nvSpPr>
            <p:cNvPr id="99" name="TextBox 98"/>
            <p:cNvSpPr txBox="1"/>
            <p:nvPr/>
          </p:nvSpPr>
          <p:spPr>
            <a:xfrm>
              <a:off x="5867400" y="5715000"/>
              <a:ext cx="762000" cy="493926"/>
            </a:xfrm>
            <a:prstGeom prst="rect">
              <a:avLst/>
            </a:prstGeom>
            <a:noFill/>
          </p:spPr>
          <p:txBody>
            <a:bodyPr wrap="square" rtlCol="0">
              <a:spAutoFit/>
            </a:bodyPr>
            <a:lstStyle/>
            <a:p>
              <a:r>
                <a:rPr lang="en-US" dirty="0">
                  <a:latin typeface="Calibri" pitchFamily="34" charset="0"/>
                </a:rPr>
                <a:t>…</a:t>
              </a:r>
            </a:p>
          </p:txBody>
        </p:sp>
      </p:grpSp>
      <p:sp>
        <p:nvSpPr>
          <p:cNvPr id="101" name="TextBox 100"/>
          <p:cNvSpPr txBox="1"/>
          <p:nvPr/>
        </p:nvSpPr>
        <p:spPr>
          <a:xfrm>
            <a:off x="9220200" y="5634335"/>
            <a:ext cx="2819400" cy="461665"/>
          </a:xfrm>
          <a:prstGeom prst="rect">
            <a:avLst/>
          </a:prstGeom>
          <a:noFill/>
        </p:spPr>
        <p:txBody>
          <a:bodyPr wrap="square" rtlCol="0">
            <a:spAutoFit/>
          </a:bodyPr>
          <a:lstStyle/>
          <a:p>
            <a:r>
              <a:rPr lang="en-US" sz="2400" dirty="0">
                <a:latin typeface="Calibri" pitchFamily="34" charset="0"/>
              </a:rPr>
              <a:t>Terminal States:</a:t>
            </a:r>
          </a:p>
        </p:txBody>
      </p:sp>
      <p:pic>
        <p:nvPicPr>
          <p:cNvPr id="112" name="Picture 111" descr="TP_tmp.png"/>
          <p:cNvPicPr>
            <a:picLocks noChangeAspect="1"/>
          </p:cNvPicPr>
          <p:nvPr>
            <p:custDataLst>
              <p:tags r:id="rId1"/>
            </p:custDataLst>
          </p:nvPr>
        </p:nvPicPr>
        <p:blipFill>
          <a:blip r:embed="rId5" cstate="print"/>
          <a:stretch>
            <a:fillRect/>
          </a:stretch>
        </p:blipFill>
        <p:spPr bwMode="auto">
          <a:xfrm>
            <a:off x="8610851" y="1981203"/>
            <a:ext cx="2717279" cy="457197"/>
          </a:xfrm>
          <a:prstGeom prst="rect">
            <a:avLst/>
          </a:prstGeom>
          <a:noFill/>
          <a:ln/>
          <a:effectLst/>
        </p:spPr>
      </p:pic>
      <p:pic>
        <p:nvPicPr>
          <p:cNvPr id="109" name="Picture 108" descr="TP_tmp.png"/>
          <p:cNvPicPr>
            <a:picLocks noChangeAspect="1"/>
          </p:cNvPicPr>
          <p:nvPr>
            <p:custDataLst>
              <p:tags r:id="rId2"/>
            </p:custDataLst>
          </p:nvPr>
        </p:nvPicPr>
        <p:blipFill>
          <a:blip r:embed="rId6" cstate="print"/>
          <a:stretch>
            <a:fillRect/>
          </a:stretch>
        </p:blipFill>
        <p:spPr bwMode="auto">
          <a:xfrm>
            <a:off x="9448800" y="6172200"/>
            <a:ext cx="1574284" cy="278890"/>
          </a:xfrm>
          <a:prstGeom prst="rect">
            <a:avLst/>
          </a:prstGeom>
          <a:noFill/>
          <a:ln/>
          <a:effectLst/>
        </p:spPr>
      </p:pic>
      <p:sp>
        <p:nvSpPr>
          <p:cNvPr id="110" name="Right Arrow 109"/>
          <p:cNvSpPr/>
          <p:nvPr/>
        </p:nvSpPr>
        <p:spPr>
          <a:xfrm rot="9900000">
            <a:off x="8860469" y="2647461"/>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14100089">
            <a:off x="8965176" y="4791553"/>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57200" y="1389184"/>
            <a:ext cx="2667000" cy="1569660"/>
          </a:xfrm>
          <a:prstGeom prst="rect">
            <a:avLst/>
          </a:prstGeom>
          <a:noFill/>
        </p:spPr>
        <p:txBody>
          <a:bodyPr wrap="square" rtlCol="0">
            <a:spAutoFit/>
          </a:bodyPr>
          <a:lstStyle/>
          <a:p>
            <a:pPr algn="ctr"/>
            <a:r>
              <a:rPr lang="en-US" sz="2400" dirty="0">
                <a:latin typeface="Calibri" pitchFamily="34" charset="0"/>
              </a:rPr>
              <a:t>Value of a state: The best achievable outcome (utility) from that state</a:t>
            </a:r>
          </a:p>
        </p:txBody>
      </p:sp>
      <p:sp>
        <p:nvSpPr>
          <p:cNvPr id="114" name="Rounded Rectangle 113"/>
          <p:cNvSpPr/>
          <p:nvPr/>
        </p:nvSpPr>
        <p:spPr>
          <a:xfrm>
            <a:off x="304800" y="1295400"/>
            <a:ext cx="2971800" cy="1752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1" grpId="0"/>
      <p:bldP spid="110" grpId="0" animBg="1"/>
      <p:bldP spid="111" grpId="0" animBg="1"/>
      <p:bldP spid="113" grpId="0"/>
      <p:bldP spid="1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Game Trees</a:t>
            </a:r>
          </a:p>
        </p:txBody>
      </p:sp>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050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37" name="TextBox 36"/>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8" name="TextBox 37"/>
          <p:cNvSpPr txBox="1"/>
          <p:nvPr/>
        </p:nvSpPr>
        <p:spPr>
          <a:xfrm>
            <a:off x="4191000" y="5715000"/>
            <a:ext cx="838200" cy="461665"/>
          </a:xfrm>
          <a:prstGeom prst="rect">
            <a:avLst/>
          </a:prstGeom>
          <a:noFill/>
        </p:spPr>
        <p:txBody>
          <a:bodyPr wrap="square" rtlCol="0">
            <a:spAutoFit/>
          </a:bodyPr>
          <a:lstStyle/>
          <a:p>
            <a:r>
              <a:rPr lang="en-US" sz="2400" dirty="0">
                <a:latin typeface="Calibri" pitchFamily="34" charset="0"/>
              </a:rPr>
              <a:t>-18</a:t>
            </a:r>
          </a:p>
        </p:txBody>
      </p:sp>
      <p:sp>
        <p:nvSpPr>
          <p:cNvPr id="39" name="TextBox 38"/>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-5</a:t>
            </a:r>
          </a:p>
        </p:txBody>
      </p:sp>
      <p:sp>
        <p:nvSpPr>
          <p:cNvPr id="40" name="TextBox 39"/>
          <p:cNvSpPr txBox="1"/>
          <p:nvPr/>
        </p:nvSpPr>
        <p:spPr>
          <a:xfrm>
            <a:off x="6553200" y="5715000"/>
            <a:ext cx="838200" cy="461665"/>
          </a:xfrm>
          <a:prstGeom prst="rect">
            <a:avLst/>
          </a:prstGeom>
          <a:noFill/>
        </p:spPr>
        <p:txBody>
          <a:bodyPr wrap="square" rtlCol="0">
            <a:spAutoFit/>
          </a:bodyPr>
          <a:lstStyle/>
          <a:p>
            <a:r>
              <a:rPr lang="en-US" sz="2400" dirty="0">
                <a:latin typeface="Calibri" pitchFamily="34" charset="0"/>
              </a:rPr>
              <a:t>-10</a:t>
            </a:r>
          </a:p>
        </p:txBody>
      </p:sp>
      <p:sp>
        <p:nvSpPr>
          <p:cNvPr id="41" name="TextBox 40"/>
          <p:cNvSpPr txBox="1"/>
          <p:nvPr/>
        </p:nvSpPr>
        <p:spPr>
          <a:xfrm>
            <a:off x="7391400" y="5715000"/>
            <a:ext cx="762000" cy="461665"/>
          </a:xfrm>
          <a:prstGeom prst="rect">
            <a:avLst/>
          </a:prstGeom>
          <a:noFill/>
        </p:spPr>
        <p:txBody>
          <a:bodyPr wrap="square" rtlCol="0">
            <a:spAutoFit/>
          </a:bodyPr>
          <a:lstStyle/>
          <a:p>
            <a:r>
              <a:rPr lang="en-US" sz="2400" dirty="0">
                <a:latin typeface="Calibri" pitchFamily="34" charset="0"/>
              </a:rPr>
              <a:t>+4</a:t>
            </a:r>
          </a:p>
        </p:txBody>
      </p:sp>
      <p:sp>
        <p:nvSpPr>
          <p:cNvPr id="42" name="TextBox 41"/>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43" name="TextBox 42"/>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pic>
        <p:nvPicPr>
          <p:cNvPr id="41986" name="Picture 2"/>
          <p:cNvPicPr>
            <a:picLocks noChangeAspect="1" noChangeArrowheads="1"/>
          </p:cNvPicPr>
          <p:nvPr/>
        </p:nvPicPr>
        <p:blipFill>
          <a:blip r:embed="rId3"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3"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3"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3"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3"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3"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3" cstate="print"/>
          <a:srcRect/>
          <a:stretch>
            <a:fillRect/>
          </a:stretch>
        </p:blipFill>
        <p:spPr bwMode="auto">
          <a:xfrm>
            <a:off x="10073573" y="3329355"/>
            <a:ext cx="289627" cy="273537"/>
          </a:xfrm>
          <a:prstGeom prst="rect">
            <a:avLst/>
          </a:prstGeom>
          <a:noFill/>
          <a:ln w="9525">
            <a:noFill/>
            <a:miter lim="800000"/>
            <a:headEnd/>
            <a:tailEnd/>
          </a:ln>
        </p:spPr>
      </p:pic>
      <p:sp>
        <p:nvSpPr>
          <p:cNvPr id="74" name="Isosceles Triangle 73"/>
          <p:cNvSpPr/>
          <p:nvPr/>
        </p:nvSpPr>
        <p:spPr>
          <a:xfrm>
            <a:off x="8763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8392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76" name="TextBox 75"/>
          <p:cNvSpPr txBox="1"/>
          <p:nvPr/>
        </p:nvSpPr>
        <p:spPr>
          <a:xfrm>
            <a:off x="9677400" y="5715000"/>
            <a:ext cx="762000" cy="461665"/>
          </a:xfrm>
          <a:prstGeom prst="rect">
            <a:avLst/>
          </a:prstGeom>
          <a:noFill/>
        </p:spPr>
        <p:txBody>
          <a:bodyPr wrap="square" rtlCol="0">
            <a:spAutoFit/>
          </a:bodyPr>
          <a:lstStyle/>
          <a:p>
            <a:r>
              <a:rPr lang="en-US" sz="2400" dirty="0">
                <a:latin typeface="Calibri" pitchFamily="34" charset="0"/>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p:bldP spid="37" grpId="0"/>
      <p:bldP spid="38" grpId="0"/>
      <p:bldP spid="39" grpId="0"/>
      <p:bldP spid="40" grpId="0"/>
      <p:bldP spid="41" grpId="0"/>
      <p:bldP spid="42" grpId="0"/>
      <p:bldP spid="43" grpId="0"/>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5" grpId="0"/>
      <p:bldP spid="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Values</a:t>
            </a:r>
          </a:p>
        </p:txBody>
      </p:sp>
      <p:grpSp>
        <p:nvGrpSpPr>
          <p:cNvPr id="81" name="Group 80"/>
          <p:cNvGrpSpPr/>
          <p:nvPr/>
        </p:nvGrpSpPr>
        <p:grpSpPr>
          <a:xfrm>
            <a:off x="2743200" y="3124200"/>
            <a:ext cx="6781800" cy="2230830"/>
            <a:chOff x="1676400" y="1447800"/>
            <a:chExt cx="8763000" cy="2882533"/>
          </a:xfrm>
        </p:grpSpPr>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p:nvPicPr>
          <p:blipFill>
            <a:blip r:embed="rId6"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6"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6"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6"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6"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6"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6" cstate="print"/>
            <a:srcRect/>
            <a:stretch>
              <a:fillRect/>
            </a:stretch>
          </p:blipFill>
          <p:spPr bwMode="auto">
            <a:xfrm>
              <a:off x="10073573" y="3329355"/>
              <a:ext cx="289627" cy="273537"/>
            </a:xfrm>
            <a:prstGeom prst="rect">
              <a:avLst/>
            </a:prstGeom>
            <a:noFill/>
            <a:ln w="9525">
              <a:noFill/>
              <a:miter lim="800000"/>
              <a:headEnd/>
              <a:tailEnd/>
            </a:ln>
          </p:spPr>
        </p:pic>
        <p:sp>
          <p:nvSpPr>
            <p:cNvPr id="77" name="TextBox 76"/>
            <p:cNvSpPr txBox="1"/>
            <p:nvPr/>
          </p:nvSpPr>
          <p:spPr>
            <a:xfrm>
              <a:off x="9207357" y="3733800"/>
              <a:ext cx="838200" cy="596533"/>
            </a:xfrm>
            <a:prstGeom prst="rect">
              <a:avLst/>
            </a:prstGeom>
            <a:noFill/>
          </p:spPr>
          <p:txBody>
            <a:bodyPr wrap="square" rtlCol="0">
              <a:spAutoFit/>
            </a:bodyPr>
            <a:lstStyle/>
            <a:p>
              <a:r>
                <a:rPr lang="en-US" sz="2400" dirty="0">
                  <a:latin typeface="Calibri" pitchFamily="34" charset="0"/>
                </a:rPr>
                <a:t>+8</a:t>
              </a:r>
            </a:p>
          </p:txBody>
        </p:sp>
        <p:sp>
          <p:nvSpPr>
            <p:cNvPr id="78" name="TextBox 77"/>
            <p:cNvSpPr txBox="1"/>
            <p:nvPr/>
          </p:nvSpPr>
          <p:spPr>
            <a:xfrm>
              <a:off x="6894816" y="3733799"/>
              <a:ext cx="838200" cy="461666"/>
            </a:xfrm>
            <a:prstGeom prst="rect">
              <a:avLst/>
            </a:prstGeom>
            <a:noFill/>
          </p:spPr>
          <p:txBody>
            <a:bodyPr wrap="square" rtlCol="0">
              <a:spAutoFit/>
            </a:bodyPr>
            <a:lstStyle/>
            <a:p>
              <a:r>
                <a:rPr lang="en-US" sz="2400" dirty="0">
                  <a:latin typeface="Calibri" pitchFamily="34" charset="0"/>
                </a:rPr>
                <a:t>-10</a:t>
              </a:r>
            </a:p>
          </p:txBody>
        </p:sp>
        <p:sp>
          <p:nvSpPr>
            <p:cNvPr id="79" name="TextBox 78"/>
            <p:cNvSpPr txBox="1"/>
            <p:nvPr/>
          </p:nvSpPr>
          <p:spPr>
            <a:xfrm>
              <a:off x="4630220" y="3733799"/>
              <a:ext cx="838200" cy="461666"/>
            </a:xfrm>
            <a:prstGeom prst="rect">
              <a:avLst/>
            </a:prstGeom>
            <a:noFill/>
          </p:spPr>
          <p:txBody>
            <a:bodyPr wrap="square" rtlCol="0">
              <a:spAutoFit/>
            </a:bodyPr>
            <a:lstStyle/>
            <a:p>
              <a:r>
                <a:rPr lang="en-US" sz="2400" dirty="0">
                  <a:latin typeface="Calibri" pitchFamily="34" charset="0"/>
                </a:rPr>
                <a:t>-5</a:t>
              </a:r>
            </a:p>
          </p:txBody>
        </p:sp>
        <p:sp>
          <p:nvSpPr>
            <p:cNvPr id="80" name="TextBox 79"/>
            <p:cNvSpPr txBox="1"/>
            <p:nvPr/>
          </p:nvSpPr>
          <p:spPr>
            <a:xfrm>
              <a:off x="2267164" y="3733799"/>
              <a:ext cx="838200" cy="461666"/>
            </a:xfrm>
            <a:prstGeom prst="rect">
              <a:avLst/>
            </a:prstGeom>
            <a:noFill/>
          </p:spPr>
          <p:txBody>
            <a:bodyPr wrap="square" rtlCol="0">
              <a:spAutoFit/>
            </a:bodyPr>
            <a:lstStyle/>
            <a:p>
              <a:r>
                <a:rPr lang="en-US" sz="2400" dirty="0">
                  <a:latin typeface="Calibri" pitchFamily="34" charset="0"/>
                </a:rPr>
                <a:t>-8</a:t>
              </a:r>
            </a:p>
          </p:txBody>
        </p:sp>
      </p:grpSp>
      <p:sp>
        <p:nvSpPr>
          <p:cNvPr id="82" name="TextBox 81"/>
          <p:cNvSpPr txBox="1"/>
          <p:nvPr/>
        </p:nvSpPr>
        <p:spPr>
          <a:xfrm>
            <a:off x="685800" y="1367135"/>
            <a:ext cx="3962400" cy="461665"/>
          </a:xfrm>
          <a:prstGeom prst="rect">
            <a:avLst/>
          </a:prstGeom>
          <a:noFill/>
        </p:spPr>
        <p:txBody>
          <a:bodyPr wrap="square" rtlCol="0">
            <a:spAutoFit/>
          </a:bodyPr>
          <a:lstStyle/>
          <a:p>
            <a:r>
              <a:rPr lang="en-US" sz="2400" dirty="0">
                <a:solidFill>
                  <a:schemeClr val="accent2"/>
                </a:solidFill>
                <a:latin typeface="Calibri" pitchFamily="34" charset="0"/>
              </a:rPr>
              <a:t>States Under Agent’s Control:</a:t>
            </a:r>
          </a:p>
        </p:txBody>
      </p:sp>
      <p:sp>
        <p:nvSpPr>
          <p:cNvPr id="83" name="TextBox 82"/>
          <p:cNvSpPr txBox="1"/>
          <p:nvPr/>
        </p:nvSpPr>
        <p:spPr>
          <a:xfrm>
            <a:off x="5181600" y="5562600"/>
            <a:ext cx="2819400" cy="461665"/>
          </a:xfrm>
          <a:prstGeom prst="rect">
            <a:avLst/>
          </a:prstGeom>
          <a:noFill/>
        </p:spPr>
        <p:txBody>
          <a:bodyPr wrap="square" rtlCol="0">
            <a:spAutoFit/>
          </a:bodyPr>
          <a:lstStyle/>
          <a:p>
            <a:r>
              <a:rPr lang="en-US" sz="2400" dirty="0">
                <a:solidFill>
                  <a:srgbClr val="7030A0"/>
                </a:solidFill>
                <a:latin typeface="Calibri" pitchFamily="34" charset="0"/>
              </a:rPr>
              <a:t>Terminal States:</a:t>
            </a:r>
          </a:p>
        </p:txBody>
      </p:sp>
      <p:pic>
        <p:nvPicPr>
          <p:cNvPr id="92" name="Picture 91" descr="TP_tmp.png"/>
          <p:cNvPicPr>
            <a:picLocks noChangeAspect="1"/>
          </p:cNvPicPr>
          <p:nvPr>
            <p:custDataLst>
              <p:tags r:id="rId1"/>
            </p:custDataLst>
          </p:nvPr>
        </p:nvPicPr>
        <p:blipFill>
          <a:blip r:embed="rId7" cstate="print"/>
          <a:stretch>
            <a:fillRect/>
          </a:stretch>
        </p:blipFill>
        <p:spPr bwMode="auto">
          <a:xfrm>
            <a:off x="1067083" y="1828800"/>
            <a:ext cx="2920953" cy="457112"/>
          </a:xfrm>
          <a:prstGeom prst="rect">
            <a:avLst/>
          </a:prstGeom>
          <a:noFill/>
          <a:ln/>
          <a:effectLst/>
        </p:spPr>
      </p:pic>
      <p:pic>
        <p:nvPicPr>
          <p:cNvPr id="85" name="Picture 84" descr="TP_tmp.png"/>
          <p:cNvPicPr>
            <a:picLocks noChangeAspect="1"/>
          </p:cNvPicPr>
          <p:nvPr>
            <p:custDataLst>
              <p:tags r:id="rId2"/>
            </p:custDataLst>
          </p:nvPr>
        </p:nvPicPr>
        <p:blipFill>
          <a:blip r:embed="rId8" cstate="print"/>
          <a:stretch>
            <a:fillRect/>
          </a:stretch>
        </p:blipFill>
        <p:spPr bwMode="auto">
          <a:xfrm>
            <a:off x="5512316" y="6019800"/>
            <a:ext cx="1574284" cy="278890"/>
          </a:xfrm>
          <a:prstGeom prst="rect">
            <a:avLst/>
          </a:prstGeom>
          <a:noFill/>
          <a:ln/>
          <a:effectLst/>
        </p:spPr>
      </p:pic>
      <p:sp>
        <p:nvSpPr>
          <p:cNvPr id="86" name="Right Arrow 85"/>
          <p:cNvSpPr/>
          <p:nvPr/>
        </p:nvSpPr>
        <p:spPr>
          <a:xfrm rot="1943663">
            <a:off x="4045804" y="2305478"/>
            <a:ext cx="1706429" cy="304800"/>
          </a:xfrm>
          <a:prstGeom prst="rightArrow">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239000" y="1371600"/>
            <a:ext cx="4495800" cy="461665"/>
          </a:xfrm>
          <a:prstGeom prst="rect">
            <a:avLst/>
          </a:prstGeom>
          <a:noFill/>
        </p:spPr>
        <p:txBody>
          <a:bodyPr wrap="square" rtlCol="0">
            <a:spAutoFit/>
          </a:bodyPr>
          <a:lstStyle/>
          <a:p>
            <a:r>
              <a:rPr lang="en-US" sz="2400" dirty="0">
                <a:solidFill>
                  <a:srgbClr val="C00000"/>
                </a:solidFill>
                <a:latin typeface="Calibri" pitchFamily="34" charset="0"/>
              </a:rPr>
              <a:t>States Under Opponent’s Control:</a:t>
            </a:r>
          </a:p>
        </p:txBody>
      </p:sp>
      <p:pic>
        <p:nvPicPr>
          <p:cNvPr id="93" name="Picture 92" descr="TP_tmp.png"/>
          <p:cNvPicPr>
            <a:picLocks noChangeAspect="1"/>
          </p:cNvPicPr>
          <p:nvPr>
            <p:custDataLst>
              <p:tags r:id="rId3"/>
            </p:custDataLst>
          </p:nvPr>
        </p:nvPicPr>
        <p:blipFill>
          <a:blip r:embed="rId9" cstate="print"/>
          <a:stretch>
            <a:fillRect/>
          </a:stretch>
        </p:blipFill>
        <p:spPr bwMode="auto">
          <a:xfrm>
            <a:off x="7899451" y="1828800"/>
            <a:ext cx="2919874" cy="456943"/>
          </a:xfrm>
          <a:prstGeom prst="rect">
            <a:avLst/>
          </a:prstGeom>
          <a:noFill/>
          <a:ln/>
          <a:effectLst/>
        </p:spPr>
      </p:pic>
      <p:sp>
        <p:nvSpPr>
          <p:cNvPr id="90" name="Right Arrow 89"/>
          <p:cNvSpPr/>
          <p:nvPr/>
        </p:nvSpPr>
        <p:spPr>
          <a:xfrm rot="8255959">
            <a:off x="8148387" y="2949051"/>
            <a:ext cx="1406806" cy="304800"/>
          </a:xfrm>
          <a:prstGeom prst="rightArrow">
            <a:avLst/>
          </a:prstGeom>
          <a:solidFill>
            <a:srgbClr val="FF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6" grpId="0" animBg="1"/>
      <p:bldP spid="87" grpId="0"/>
      <p:bldP spid="9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Tic-</a:t>
            </a:r>
            <a:r>
              <a:rPr lang="en-US" dirty="0" err="1"/>
              <a:t>Tac</a:t>
            </a:r>
            <a:r>
              <a:rPr lang="en-US" dirty="0"/>
              <a:t>-Toe Game Tree</a:t>
            </a:r>
          </a:p>
        </p:txBody>
      </p:sp>
      <p:pic>
        <p:nvPicPr>
          <p:cNvPr id="15363" name="Picture 3"/>
          <p:cNvPicPr>
            <a:picLocks noChangeAspect="1" noChangeArrowheads="1"/>
          </p:cNvPicPr>
          <p:nvPr/>
        </p:nvPicPr>
        <p:blipFill>
          <a:blip r:embed="rId3" cstate="print"/>
          <a:srcRect/>
          <a:stretch>
            <a:fillRect/>
          </a:stretch>
        </p:blipFill>
        <p:spPr bwMode="auto">
          <a:xfrm>
            <a:off x="2305050" y="1295400"/>
            <a:ext cx="7296150" cy="5283200"/>
          </a:xfrm>
          <a:prstGeom prst="rect">
            <a:avLst/>
          </a:prstGeom>
          <a:noFill/>
          <a:ln w="9525">
            <a:noFill/>
            <a:miter lim="800000"/>
            <a:headEnd/>
            <a:tailEnd/>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1066800"/>
            <a:ext cx="1045620" cy="1033462"/>
          </a:xfrm>
          <a:prstGeom prst="rect">
            <a:avLst/>
          </a:prstGeom>
          <a:noFill/>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1981884"/>
            <a:ext cx="928884" cy="103209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2895600"/>
            <a:ext cx="1045620" cy="1033462"/>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3810684"/>
            <a:ext cx="928884" cy="1032093"/>
          </a:xfrm>
          <a:prstGeom prst="rect">
            <a:avLst/>
          </a:prstGeom>
          <a:noFill/>
        </p:spPr>
      </p:pic>
      <p:pic>
        <p:nvPicPr>
          <p:cNvPr id="5325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15100" y="3733970"/>
            <a:ext cx="4419600" cy="216549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Adversarial Search (</a:t>
            </a:r>
            <a:r>
              <a:rPr lang="en-US" dirty="0" err="1"/>
              <a:t>Minimax</a:t>
            </a:r>
            <a:r>
              <a:rPr lang="en-US" dirty="0"/>
              <a:t>)</a:t>
            </a:r>
          </a:p>
        </p:txBody>
      </p:sp>
      <p:sp>
        <p:nvSpPr>
          <p:cNvPr id="12291" name="Rectangle 3"/>
          <p:cNvSpPr>
            <a:spLocks noGrp="1" noChangeArrowheads="1"/>
          </p:cNvSpPr>
          <p:nvPr>
            <p:ph idx="1"/>
          </p:nvPr>
        </p:nvSpPr>
        <p:spPr>
          <a:xfrm>
            <a:off x="1066800" y="1447800"/>
            <a:ext cx="5486400" cy="4525963"/>
          </a:xfrm>
        </p:spPr>
        <p:txBody>
          <a:bodyPr/>
          <a:lstStyle/>
          <a:p>
            <a:pPr eaLnBrk="1" hangingPunct="1"/>
            <a:r>
              <a:rPr lang="en-US" sz="2200" dirty="0"/>
              <a:t>Deterministic, zero-sum games:</a:t>
            </a:r>
          </a:p>
          <a:p>
            <a:pPr lvl="1" eaLnBrk="1" hangingPunct="1"/>
            <a:r>
              <a:rPr lang="en-US" sz="2200" dirty="0"/>
              <a:t>Tic-tac-toe, chess, checkers</a:t>
            </a:r>
          </a:p>
          <a:p>
            <a:pPr lvl="1" eaLnBrk="1" hangingPunct="1"/>
            <a:r>
              <a:rPr lang="en-US" sz="2200" dirty="0"/>
              <a:t>One player maximizes result</a:t>
            </a:r>
          </a:p>
          <a:p>
            <a:pPr lvl="1" eaLnBrk="1" hangingPunct="1"/>
            <a:r>
              <a:rPr lang="en-US" sz="2200" dirty="0"/>
              <a:t>The other minimizes result</a:t>
            </a:r>
          </a:p>
          <a:p>
            <a:pPr lvl="1" eaLnBrk="1" hangingPunct="1"/>
            <a:endParaRPr lang="en-US" sz="2200" dirty="0"/>
          </a:p>
          <a:p>
            <a:pPr eaLnBrk="1" hangingPunct="1"/>
            <a:r>
              <a:rPr lang="en-US" sz="2200" dirty="0" err="1"/>
              <a:t>Minimax</a:t>
            </a:r>
            <a:r>
              <a:rPr lang="en-US" sz="2200" dirty="0"/>
              <a:t> search:</a:t>
            </a:r>
          </a:p>
          <a:p>
            <a:pPr lvl="1" eaLnBrk="1" hangingPunct="1"/>
            <a:r>
              <a:rPr lang="en-US" sz="2200" dirty="0"/>
              <a:t>A state-space search tree</a:t>
            </a:r>
          </a:p>
          <a:p>
            <a:pPr lvl="1" eaLnBrk="1" hangingPunct="1"/>
            <a:r>
              <a:rPr lang="en-US" sz="2200" dirty="0"/>
              <a:t>Players alternate turns</a:t>
            </a:r>
          </a:p>
          <a:p>
            <a:pPr lvl="1" eaLnBrk="1" hangingPunct="1"/>
            <a:r>
              <a:rPr lang="en-US" sz="2200" dirty="0"/>
              <a:t>Compute each node’s </a:t>
            </a:r>
            <a:r>
              <a:rPr lang="en-US" sz="2200" dirty="0" err="1">
                <a:solidFill>
                  <a:srgbClr val="CC0000"/>
                </a:solidFill>
              </a:rPr>
              <a:t>minimax</a:t>
            </a:r>
            <a:r>
              <a:rPr lang="en-US" sz="2200" dirty="0">
                <a:solidFill>
                  <a:srgbClr val="CC0000"/>
                </a:solidFill>
              </a:rPr>
              <a:t> value: </a:t>
            </a:r>
            <a:r>
              <a:rPr lang="en-US" sz="2200" dirty="0"/>
              <a:t>the best achievable utility against a rational (optimal) adversary</a:t>
            </a:r>
          </a:p>
        </p:txBody>
      </p:sp>
      <p:sp>
        <p:nvSpPr>
          <p:cNvPr id="12292" name="AutoShape 4"/>
          <p:cNvSpPr>
            <a:spLocks noChangeArrowheads="1"/>
          </p:cNvSpPr>
          <p:nvPr/>
        </p:nvSpPr>
        <p:spPr bwMode="auto">
          <a:xfrm>
            <a:off x="8763000" y="2325687"/>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2293" name="AutoShape 5"/>
          <p:cNvSpPr>
            <a:spLocks noChangeArrowheads="1"/>
          </p:cNvSpPr>
          <p:nvPr/>
        </p:nvSpPr>
        <p:spPr bwMode="auto">
          <a:xfrm rot="10800000">
            <a:off x="8001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AutoShape 6"/>
          <p:cNvSpPr>
            <a:spLocks noChangeArrowheads="1"/>
          </p:cNvSpPr>
          <p:nvPr/>
        </p:nvSpPr>
        <p:spPr bwMode="auto">
          <a:xfrm rot="10800000">
            <a:off x="9525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5" name="Rectangle 7"/>
          <p:cNvSpPr>
            <a:spLocks noChangeArrowheads="1"/>
          </p:cNvSpPr>
          <p:nvPr/>
        </p:nvSpPr>
        <p:spPr bwMode="auto">
          <a:xfrm>
            <a:off x="7620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8</a:t>
            </a:r>
          </a:p>
        </p:txBody>
      </p:sp>
      <p:sp>
        <p:nvSpPr>
          <p:cNvPr id="12296" name="Rectangle 8"/>
          <p:cNvSpPr>
            <a:spLocks noChangeArrowheads="1"/>
          </p:cNvSpPr>
          <p:nvPr/>
        </p:nvSpPr>
        <p:spPr bwMode="auto">
          <a:xfrm>
            <a:off x="83058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2</a:t>
            </a:r>
          </a:p>
        </p:txBody>
      </p:sp>
      <p:sp>
        <p:nvSpPr>
          <p:cNvPr id="12297" name="Rectangle 9"/>
          <p:cNvSpPr>
            <a:spLocks noChangeArrowheads="1"/>
          </p:cNvSpPr>
          <p:nvPr/>
        </p:nvSpPr>
        <p:spPr bwMode="auto">
          <a:xfrm>
            <a:off x="9144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12298" name="Rectangle 10"/>
          <p:cNvSpPr>
            <a:spLocks noChangeArrowheads="1"/>
          </p:cNvSpPr>
          <p:nvPr/>
        </p:nvSpPr>
        <p:spPr bwMode="auto">
          <a:xfrm>
            <a:off x="9906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6</a:t>
            </a:r>
          </a:p>
        </p:txBody>
      </p:sp>
      <p:cxnSp>
        <p:nvCxnSpPr>
          <p:cNvPr id="12299" name="AutoShape 11"/>
          <p:cNvCxnSpPr>
            <a:cxnSpLocks noChangeShapeType="1"/>
            <a:stCxn id="12292" idx="3"/>
            <a:endCxn id="12293" idx="3"/>
          </p:cNvCxnSpPr>
          <p:nvPr/>
        </p:nvCxnSpPr>
        <p:spPr bwMode="auto">
          <a:xfrm flipH="1">
            <a:off x="8191500" y="2630487"/>
            <a:ext cx="762000" cy="685800"/>
          </a:xfrm>
          <a:prstGeom prst="straightConnector1">
            <a:avLst/>
          </a:prstGeom>
          <a:noFill/>
          <a:ln w="9525">
            <a:solidFill>
              <a:schemeClr val="tx1"/>
            </a:solidFill>
            <a:round/>
            <a:headEnd/>
            <a:tailEnd type="triangle" w="med" len="med"/>
          </a:ln>
        </p:spPr>
      </p:cxnSp>
      <p:cxnSp>
        <p:nvCxnSpPr>
          <p:cNvPr id="12300" name="AutoShape 12"/>
          <p:cNvCxnSpPr>
            <a:cxnSpLocks noChangeShapeType="1"/>
            <a:stCxn id="12292" idx="3"/>
            <a:endCxn id="12294" idx="3"/>
          </p:cNvCxnSpPr>
          <p:nvPr/>
        </p:nvCxnSpPr>
        <p:spPr bwMode="auto">
          <a:xfrm>
            <a:off x="8953500" y="2630487"/>
            <a:ext cx="762000" cy="685800"/>
          </a:xfrm>
          <a:prstGeom prst="straightConnector1">
            <a:avLst/>
          </a:prstGeom>
          <a:noFill/>
          <a:ln w="9525">
            <a:solidFill>
              <a:schemeClr val="tx1"/>
            </a:solidFill>
            <a:round/>
            <a:headEnd/>
            <a:tailEnd type="triangle" w="med" len="med"/>
          </a:ln>
        </p:spPr>
      </p:cxnSp>
      <p:cxnSp>
        <p:nvCxnSpPr>
          <p:cNvPr id="12301" name="AutoShape 13"/>
          <p:cNvCxnSpPr>
            <a:cxnSpLocks noChangeShapeType="1"/>
            <a:stCxn id="12293" idx="0"/>
            <a:endCxn id="12295" idx="0"/>
          </p:cNvCxnSpPr>
          <p:nvPr/>
        </p:nvCxnSpPr>
        <p:spPr bwMode="auto">
          <a:xfrm flipH="1">
            <a:off x="7810500" y="3621087"/>
            <a:ext cx="381000" cy="990600"/>
          </a:xfrm>
          <a:prstGeom prst="straightConnector1">
            <a:avLst/>
          </a:prstGeom>
          <a:noFill/>
          <a:ln w="9525">
            <a:solidFill>
              <a:schemeClr val="tx1"/>
            </a:solidFill>
            <a:round/>
            <a:headEnd/>
            <a:tailEnd type="triangle" w="med" len="med"/>
          </a:ln>
        </p:spPr>
      </p:cxnSp>
      <p:cxnSp>
        <p:nvCxnSpPr>
          <p:cNvPr id="12302" name="AutoShape 14"/>
          <p:cNvCxnSpPr>
            <a:cxnSpLocks noChangeShapeType="1"/>
            <a:stCxn id="12293" idx="0"/>
            <a:endCxn id="12296" idx="0"/>
          </p:cNvCxnSpPr>
          <p:nvPr/>
        </p:nvCxnSpPr>
        <p:spPr bwMode="auto">
          <a:xfrm>
            <a:off x="8191500" y="3621087"/>
            <a:ext cx="304800" cy="990600"/>
          </a:xfrm>
          <a:prstGeom prst="straightConnector1">
            <a:avLst/>
          </a:prstGeom>
          <a:noFill/>
          <a:ln w="9525">
            <a:solidFill>
              <a:schemeClr val="tx1"/>
            </a:solidFill>
            <a:round/>
            <a:headEnd/>
            <a:tailEnd type="triangle" w="med" len="med"/>
          </a:ln>
        </p:spPr>
      </p:cxnSp>
      <p:cxnSp>
        <p:nvCxnSpPr>
          <p:cNvPr id="12303" name="AutoShape 15"/>
          <p:cNvCxnSpPr>
            <a:cxnSpLocks noChangeShapeType="1"/>
            <a:stCxn id="12294" idx="0"/>
            <a:endCxn id="12297" idx="0"/>
          </p:cNvCxnSpPr>
          <p:nvPr/>
        </p:nvCxnSpPr>
        <p:spPr bwMode="auto">
          <a:xfrm flipH="1">
            <a:off x="9334500" y="3621087"/>
            <a:ext cx="381000" cy="990600"/>
          </a:xfrm>
          <a:prstGeom prst="straightConnector1">
            <a:avLst/>
          </a:prstGeom>
          <a:noFill/>
          <a:ln w="9525">
            <a:solidFill>
              <a:schemeClr val="tx1"/>
            </a:solidFill>
            <a:round/>
            <a:headEnd/>
            <a:tailEnd type="triangle" w="med" len="med"/>
          </a:ln>
        </p:spPr>
      </p:cxnSp>
      <p:cxnSp>
        <p:nvCxnSpPr>
          <p:cNvPr id="12304" name="AutoShape 16"/>
          <p:cNvCxnSpPr>
            <a:cxnSpLocks noChangeShapeType="1"/>
            <a:stCxn id="12294" idx="0"/>
            <a:endCxn id="12298" idx="0"/>
          </p:cNvCxnSpPr>
          <p:nvPr/>
        </p:nvCxnSpPr>
        <p:spPr bwMode="auto">
          <a:xfrm>
            <a:off x="9715500" y="3621087"/>
            <a:ext cx="381000" cy="990600"/>
          </a:xfrm>
          <a:prstGeom prst="straightConnector1">
            <a:avLst/>
          </a:prstGeom>
          <a:noFill/>
          <a:ln w="9525">
            <a:solidFill>
              <a:schemeClr val="tx1"/>
            </a:solidFill>
            <a:round/>
            <a:headEnd/>
            <a:tailEnd type="triangle" w="med" len="med"/>
          </a:ln>
        </p:spPr>
      </p:cxnSp>
      <p:sp>
        <p:nvSpPr>
          <p:cNvPr id="12305" name="Text Box 17"/>
          <p:cNvSpPr txBox="1">
            <a:spLocks noChangeArrowheads="1"/>
          </p:cNvSpPr>
          <p:nvPr/>
        </p:nvSpPr>
        <p:spPr bwMode="auto">
          <a:xfrm>
            <a:off x="9166225" y="23256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2306" name="Text Box 18"/>
          <p:cNvSpPr txBox="1">
            <a:spLocks noChangeArrowheads="1"/>
          </p:cNvSpPr>
          <p:nvPr/>
        </p:nvSpPr>
        <p:spPr bwMode="auto">
          <a:xfrm>
            <a:off x="9982200" y="32400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grpSp>
        <p:nvGrpSpPr>
          <p:cNvPr id="2" name="Group 25"/>
          <p:cNvGrpSpPr>
            <a:grpSpLocks/>
          </p:cNvGrpSpPr>
          <p:nvPr/>
        </p:nvGrpSpPr>
        <p:grpSpPr bwMode="auto">
          <a:xfrm>
            <a:off x="8040688" y="3255962"/>
            <a:ext cx="1846262" cy="381000"/>
            <a:chOff x="6059424" y="3215640"/>
            <a:chExt cx="1846050" cy="381000"/>
          </a:xfrm>
        </p:grpSpPr>
        <p:sp>
          <p:nvSpPr>
            <p:cNvPr id="12316" name="TextBox 19"/>
            <p:cNvSpPr txBox="1">
              <a:spLocks noChangeArrowheads="1"/>
            </p:cNvSpPr>
            <p:nvPr/>
          </p:nvSpPr>
          <p:spPr bwMode="auto">
            <a:xfrm>
              <a:off x="6059424" y="3227308"/>
              <a:ext cx="312906" cy="369332"/>
            </a:xfrm>
            <a:prstGeom prst="rect">
              <a:avLst/>
            </a:prstGeom>
            <a:noFill/>
            <a:ln w="9525">
              <a:noFill/>
              <a:miter lim="800000"/>
              <a:headEnd/>
              <a:tailEnd/>
            </a:ln>
          </p:spPr>
          <p:txBody>
            <a:bodyPr wrap="none">
              <a:spAutoFit/>
            </a:bodyPr>
            <a:lstStyle/>
            <a:p>
              <a:r>
                <a:rPr lang="en-US" dirty="0">
                  <a:latin typeface="Calibri" pitchFamily="34" charset="0"/>
                </a:rPr>
                <a:t>2</a:t>
              </a:r>
            </a:p>
          </p:txBody>
        </p:sp>
        <p:sp>
          <p:nvSpPr>
            <p:cNvPr id="12317" name="TextBox 20"/>
            <p:cNvSpPr txBox="1">
              <a:spLocks noChangeArrowheads="1"/>
            </p:cNvSpPr>
            <p:nvPr/>
          </p:nvSpPr>
          <p:spPr bwMode="auto">
            <a:xfrm>
              <a:off x="7592568" y="3215640"/>
              <a:ext cx="312906" cy="369332"/>
            </a:xfrm>
            <a:prstGeom prst="rect">
              <a:avLst/>
            </a:prstGeom>
            <a:noFill/>
            <a:ln w="9525">
              <a:noFill/>
              <a:miter lim="800000"/>
              <a:headEnd/>
              <a:tailEnd/>
            </a:ln>
          </p:spPr>
          <p:txBody>
            <a:bodyPr wrap="none">
              <a:spAutoFit/>
            </a:bodyPr>
            <a:lstStyle/>
            <a:p>
              <a:r>
                <a:rPr lang="en-US" dirty="0">
                  <a:latin typeface="Calibri" pitchFamily="34" charset="0"/>
                </a:rPr>
                <a:t>5</a:t>
              </a:r>
            </a:p>
          </p:txBody>
        </p:sp>
      </p:grpSp>
      <p:sp>
        <p:nvSpPr>
          <p:cNvPr id="22" name="TextBox 21"/>
          <p:cNvSpPr txBox="1">
            <a:spLocks noChangeArrowheads="1"/>
          </p:cNvSpPr>
          <p:nvPr/>
        </p:nvSpPr>
        <p:spPr bwMode="auto">
          <a:xfrm>
            <a:off x="8799513" y="2349500"/>
            <a:ext cx="312737" cy="369887"/>
          </a:xfrm>
          <a:prstGeom prst="rect">
            <a:avLst/>
          </a:prstGeom>
          <a:noFill/>
          <a:ln w="9525">
            <a:noFill/>
            <a:miter lim="800000"/>
            <a:headEnd/>
            <a:tailEnd/>
          </a:ln>
        </p:spPr>
        <p:txBody>
          <a:bodyPr wrap="none">
            <a:spAutoFit/>
          </a:bodyPr>
          <a:lstStyle/>
          <a:p>
            <a:r>
              <a:rPr lang="en-US">
                <a:latin typeface="Calibri" pitchFamily="34" charset="0"/>
              </a:rPr>
              <a:t>5</a:t>
            </a:r>
          </a:p>
        </p:txBody>
      </p:sp>
      <p:grpSp>
        <p:nvGrpSpPr>
          <p:cNvPr id="3" name="Group 26"/>
          <p:cNvGrpSpPr>
            <a:grpSpLocks/>
          </p:cNvGrpSpPr>
          <p:nvPr/>
        </p:nvGrpSpPr>
        <p:grpSpPr bwMode="auto">
          <a:xfrm>
            <a:off x="7467600" y="4383086"/>
            <a:ext cx="3048000" cy="1484313"/>
            <a:chOff x="5486400" y="4343400"/>
            <a:chExt cx="3048000" cy="1484543"/>
          </a:xfrm>
        </p:grpSpPr>
        <p:sp>
          <p:nvSpPr>
            <p:cNvPr id="23" name="Rounded Rectangle 22"/>
            <p:cNvSpPr/>
            <p:nvPr/>
          </p:nvSpPr>
          <p:spPr>
            <a:xfrm>
              <a:off x="5486400" y="4343400"/>
              <a:ext cx="3048000" cy="762118"/>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5" name="Text Box 17"/>
            <p:cNvSpPr txBox="1">
              <a:spLocks noChangeArrowheads="1"/>
            </p:cNvSpPr>
            <p:nvPr/>
          </p:nvSpPr>
          <p:spPr bwMode="auto">
            <a:xfrm>
              <a:off x="5486400" y="5181612"/>
              <a:ext cx="3048000" cy="646331"/>
            </a:xfrm>
            <a:prstGeom prst="rect">
              <a:avLst/>
            </a:prstGeom>
            <a:noFill/>
            <a:ln w="12700">
              <a:noFill/>
              <a:miter lim="800000"/>
              <a:headEnd/>
              <a:tailEnd/>
            </a:ln>
          </p:spPr>
          <p:txBody>
            <a:bodyPr wrap="square" anchor="ctr">
              <a:spAutoFit/>
            </a:bodyPr>
            <a:lstStyle/>
            <a:p>
              <a:pPr algn="ctr">
                <a:spcBef>
                  <a:spcPct val="50000"/>
                </a:spcBef>
              </a:pPr>
              <a:r>
                <a:rPr lang="en-US" b="1" dirty="0">
                  <a:latin typeface="Calibri" pitchFamily="34" charset="0"/>
                </a:rPr>
                <a:t>Terminal values:</a:t>
              </a:r>
              <a:br>
                <a:rPr lang="en-US" b="1" dirty="0">
                  <a:latin typeface="Calibri" pitchFamily="34" charset="0"/>
                </a:rPr>
              </a:br>
              <a:r>
                <a:rPr lang="en-US" b="1" dirty="0">
                  <a:latin typeface="Calibri" pitchFamily="34" charset="0"/>
                </a:rPr>
                <a:t>part of the game </a:t>
              </a:r>
            </a:p>
          </p:txBody>
        </p:sp>
      </p:grpSp>
      <p:grpSp>
        <p:nvGrpSpPr>
          <p:cNvPr id="4" name="Group 27"/>
          <p:cNvGrpSpPr>
            <a:grpSpLocks/>
          </p:cNvGrpSpPr>
          <p:nvPr/>
        </p:nvGrpSpPr>
        <p:grpSpPr bwMode="auto">
          <a:xfrm>
            <a:off x="7467600" y="1447800"/>
            <a:ext cx="3124200" cy="2362200"/>
            <a:chOff x="5334000" y="2855913"/>
            <a:chExt cx="3124200" cy="2362200"/>
          </a:xfrm>
        </p:grpSpPr>
        <p:sp>
          <p:nvSpPr>
            <p:cNvPr id="29" name="Rounded Rectangle 28"/>
            <p:cNvSpPr/>
            <p:nvPr/>
          </p:nvSpPr>
          <p:spPr>
            <a:xfrm>
              <a:off x="5334000" y="3541713"/>
              <a:ext cx="3124200" cy="1676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3" name="Text Box 17"/>
            <p:cNvSpPr txBox="1">
              <a:spLocks noChangeArrowheads="1"/>
            </p:cNvSpPr>
            <p:nvPr/>
          </p:nvSpPr>
          <p:spPr bwMode="auto">
            <a:xfrm>
              <a:off x="5334000" y="2855913"/>
              <a:ext cx="3124200" cy="646331"/>
            </a:xfrm>
            <a:prstGeom prst="rect">
              <a:avLst/>
            </a:prstGeom>
            <a:noFill/>
            <a:ln w="12700">
              <a:noFill/>
              <a:miter lim="800000"/>
              <a:headEnd/>
              <a:tailEnd/>
            </a:ln>
          </p:spPr>
          <p:txBody>
            <a:bodyPr anchor="ctr">
              <a:spAutoFit/>
            </a:bodyPr>
            <a:lstStyle/>
            <a:p>
              <a:pPr algn="ctr">
                <a:spcBef>
                  <a:spcPct val="50000"/>
                </a:spcBef>
              </a:pPr>
              <a:r>
                <a:rPr lang="en-US" b="1" dirty="0" err="1">
                  <a:latin typeface="Calibri" pitchFamily="34" charset="0"/>
                </a:rPr>
                <a:t>Minimax</a:t>
              </a:r>
              <a:r>
                <a:rPr lang="en-US" b="1" dirty="0">
                  <a:latin typeface="Calibri" pitchFamily="34" charset="0"/>
                </a:rPr>
                <a:t> values:</a:t>
              </a:r>
              <a:br>
                <a:rPr lang="en-US" b="1" dirty="0">
                  <a:latin typeface="Calibri" pitchFamily="34" charset="0"/>
                </a:rPr>
              </a:br>
              <a:r>
                <a:rPr lang="en-US" b="1" dirty="0">
                  <a:latin typeface="Calibri" pitchFamily="34" charset="0"/>
                </a:rPr>
                <a:t>computed recursively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71450" y="1981200"/>
            <a:ext cx="5257800" cy="2133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724649" y="1981200"/>
            <a:ext cx="5248276" cy="21336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a:t>
            </a:r>
          </a:p>
        </p:txBody>
      </p:sp>
      <p:sp>
        <p:nvSpPr>
          <p:cNvPr id="7" name="Content Placeholder 2"/>
          <p:cNvSpPr txBox="1">
            <a:spLocks/>
          </p:cNvSpPr>
          <p:nvPr/>
        </p:nvSpPr>
        <p:spPr bwMode="auto">
          <a:xfrm>
            <a:off x="6800850" y="21336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noProof="0" dirty="0">
                <a:latin typeface="Calibri" pitchFamily="34" charset="0"/>
              </a:rPr>
              <a:t>v = min(v, </a:t>
            </a:r>
            <a:r>
              <a:rPr kumimoji="0" lang="en-US" sz="2400" b="0" i="0" u="none" strike="noStrike" kern="0" cap="none" spc="0" normalizeH="0" baseline="0" noProof="0" dirty="0">
                <a:ln>
                  <a:noFill/>
                </a:ln>
                <a:solidFill>
                  <a:srgbClr val="0070C0"/>
                </a:solidFill>
                <a:effectLst/>
                <a:uLnTx/>
                <a:uFillTx/>
                <a:latin typeface="Calibri" pitchFamily="34" charset="0"/>
              </a:rPr>
              <a:t>max-value(successor)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247650" y="18288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v = max(v, </a:t>
            </a:r>
            <a:r>
              <a:rPr kumimoji="0" lang="en-US" sz="2400" b="0" i="0" u="none" strike="noStrike" kern="0" cap="none" spc="0" normalizeH="0" baseline="0" noProof="0" dirty="0">
                <a:ln>
                  <a:noFill/>
                </a:ln>
                <a:solidFill>
                  <a:srgbClr val="C00000"/>
                </a:solidFill>
                <a:effectLst/>
                <a:uLnTx/>
                <a:uFillTx/>
                <a:latin typeface="Calibri" pitchFamily="34" charset="0"/>
              </a:rPr>
              <a:t>min-value(successor)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Left-Right Arrow 13"/>
          <p:cNvSpPr/>
          <p:nvPr/>
        </p:nvSpPr>
        <p:spPr>
          <a:xfrm>
            <a:off x="5581650" y="2743200"/>
            <a:ext cx="990600" cy="685800"/>
          </a:xfrm>
          <a:prstGeom prst="leftRightArrow">
            <a:avLst/>
          </a:prstGeom>
          <a:solidFill>
            <a:srgbClr val="BD9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P_tmp.png"/>
          <p:cNvPicPr>
            <a:picLocks noChangeAspect="1"/>
          </p:cNvPicPr>
          <p:nvPr>
            <p:custDataLst>
              <p:tags r:id="rId1"/>
            </p:custDataLst>
          </p:nvPr>
        </p:nvPicPr>
        <p:blipFill>
          <a:blip r:embed="rId5" cstate="print"/>
          <a:stretch>
            <a:fillRect/>
          </a:stretch>
        </p:blipFill>
        <p:spPr bwMode="auto">
          <a:xfrm>
            <a:off x="1085850" y="4343400"/>
            <a:ext cx="3407872" cy="533312"/>
          </a:xfrm>
          <a:prstGeom prst="rect">
            <a:avLst/>
          </a:prstGeom>
          <a:noFill/>
          <a:ln/>
          <a:effectLst/>
        </p:spPr>
      </p:pic>
      <p:pic>
        <p:nvPicPr>
          <p:cNvPr id="20" name="Picture 19" descr="TP_tmp.png"/>
          <p:cNvPicPr>
            <a:picLocks noChangeAspect="1"/>
          </p:cNvPicPr>
          <p:nvPr>
            <p:custDataLst>
              <p:tags r:id="rId2"/>
            </p:custDataLst>
          </p:nvPr>
        </p:nvPicPr>
        <p:blipFill>
          <a:blip r:embed="rId6" cstate="print"/>
          <a:stretch>
            <a:fillRect/>
          </a:stretch>
        </p:blipFill>
        <p:spPr bwMode="auto">
          <a:xfrm>
            <a:off x="7639050" y="4343400"/>
            <a:ext cx="3406613" cy="533115"/>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BD92DE"/>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209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209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371600"/>
            <a:ext cx="7620000" cy="2057400"/>
          </a:xfrm>
          <a:prstGeom prst="roundRect">
            <a:avLst/>
          </a:prstGeom>
          <a:solidFill>
            <a:srgbClr val="C39B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 (Dispatch)</a:t>
            </a:r>
          </a:p>
        </p:txBody>
      </p:sp>
      <p:sp>
        <p:nvSpPr>
          <p:cNvPr id="13315" name="Content Placeholder 2"/>
          <p:cNvSpPr>
            <a:spLocks noGrp="1"/>
          </p:cNvSpPr>
          <p:nvPr>
            <p:ph idx="1"/>
          </p:nvPr>
        </p:nvSpPr>
        <p:spPr>
          <a:xfrm>
            <a:off x="2438400" y="13716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C00000"/>
                </a:solidFill>
              </a:rPr>
              <a:t>MIN</a:t>
            </a:r>
            <a:r>
              <a:rPr lang="en-US" sz="2400" dirty="0"/>
              <a:t>: return </a:t>
            </a:r>
            <a:r>
              <a:rPr lang="en-US" sz="2400" dirty="0">
                <a:solidFill>
                  <a:srgbClr val="C00000"/>
                </a:solidFill>
              </a:rPr>
              <a:t>min-value(state)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min(v,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10025" y="1470461"/>
            <a:ext cx="4918972" cy="454933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a:t>Minimax</a:t>
            </a:r>
            <a:r>
              <a:rPr lang="en-US" dirty="0"/>
              <a:t> Efficiency</a:t>
            </a:r>
          </a:p>
        </p:txBody>
      </p:sp>
      <p:sp>
        <p:nvSpPr>
          <p:cNvPr id="3" name="Content Placeholder 2"/>
          <p:cNvSpPr>
            <a:spLocks noGrp="1"/>
          </p:cNvSpPr>
          <p:nvPr>
            <p:ph idx="1"/>
          </p:nvPr>
        </p:nvSpPr>
        <p:spPr>
          <a:xfrm>
            <a:off x="406400" y="1519236"/>
            <a:ext cx="5918200" cy="4729164"/>
          </a:xfrm>
        </p:spPr>
        <p:txBody>
          <a:bodyPr/>
          <a:lstStyle/>
          <a:p>
            <a:pPr lvl="0">
              <a:lnSpc>
                <a:spcPct val="90000"/>
              </a:lnSpc>
              <a:buClr>
                <a:srgbClr val="333399"/>
              </a:buClr>
            </a:pPr>
            <a:r>
              <a:rPr lang="en-US" sz="2800" dirty="0">
                <a:solidFill>
                  <a:srgbClr val="333399"/>
                </a:solidFill>
              </a:rPr>
              <a:t>How efficient is </a:t>
            </a:r>
            <a:r>
              <a:rPr lang="en-US" sz="2800" dirty="0" err="1">
                <a:solidFill>
                  <a:srgbClr val="333399"/>
                </a:solidFill>
              </a:rPr>
              <a:t>minimax</a:t>
            </a:r>
            <a:r>
              <a:rPr lang="en-US" sz="2800" dirty="0">
                <a:solidFill>
                  <a:srgbClr val="333399"/>
                </a:solidFill>
              </a:rPr>
              <a:t>?</a:t>
            </a:r>
          </a:p>
          <a:p>
            <a:pPr lvl="1">
              <a:lnSpc>
                <a:spcPct val="90000"/>
              </a:lnSpc>
              <a:buClr>
                <a:srgbClr val="333399"/>
              </a:buClr>
            </a:pPr>
            <a:r>
              <a:rPr lang="en-US" sz="2400" dirty="0"/>
              <a:t>Just like (exhaustive) DFS</a:t>
            </a:r>
          </a:p>
          <a:p>
            <a:pPr lvl="1">
              <a:lnSpc>
                <a:spcPct val="90000"/>
              </a:lnSpc>
              <a:buClr>
                <a:srgbClr val="000000"/>
              </a:buClr>
            </a:pPr>
            <a:r>
              <a:rPr lang="en-US" sz="2400" dirty="0">
                <a:solidFill>
                  <a:srgbClr val="000000"/>
                </a:solidFill>
                <a:ea typeface="+mn-ea"/>
                <a:cs typeface="+mn-cs"/>
              </a:rPr>
              <a:t>Time: O(</a:t>
            </a:r>
            <a:r>
              <a:rPr lang="en-US" sz="2400" dirty="0" err="1">
                <a:solidFill>
                  <a:srgbClr val="000000"/>
                </a:solidFill>
                <a:ea typeface="+mn-ea"/>
                <a:cs typeface="+mn-cs"/>
              </a:rPr>
              <a:t>b</a:t>
            </a:r>
            <a:r>
              <a:rPr lang="en-US" sz="2400" baseline="30000" dirty="0" err="1">
                <a:solidFill>
                  <a:srgbClr val="000000"/>
                </a:solidFill>
                <a:ea typeface="+mn-ea"/>
                <a:cs typeface="+mn-cs"/>
              </a:rPr>
              <a:t>m</a:t>
            </a:r>
            <a:r>
              <a:rPr lang="en-US" sz="2400" dirty="0">
                <a:solidFill>
                  <a:srgbClr val="000000"/>
                </a:solidFill>
                <a:ea typeface="+mn-ea"/>
                <a:cs typeface="+mn-cs"/>
              </a:rPr>
              <a:t>)</a:t>
            </a:r>
          </a:p>
          <a:p>
            <a:pPr lvl="1">
              <a:lnSpc>
                <a:spcPct val="90000"/>
              </a:lnSpc>
              <a:buClr>
                <a:srgbClr val="000000"/>
              </a:buClr>
            </a:pPr>
            <a:r>
              <a:rPr lang="en-US" sz="2400" dirty="0">
                <a:solidFill>
                  <a:srgbClr val="000000"/>
                </a:solidFill>
                <a:ea typeface="+mn-ea"/>
                <a:cs typeface="+mn-cs"/>
              </a:rPr>
              <a:t>Space: O(</a:t>
            </a:r>
            <a:r>
              <a:rPr lang="en-US" sz="2400" dirty="0" err="1">
                <a:solidFill>
                  <a:srgbClr val="000000"/>
                </a:solidFill>
                <a:ea typeface="+mn-ea"/>
                <a:cs typeface="+mn-cs"/>
              </a:rPr>
              <a:t>bm</a:t>
            </a:r>
            <a:r>
              <a:rPr lang="en-US" sz="2400" dirty="0">
                <a:solidFill>
                  <a:srgbClr val="000000"/>
                </a:solidFill>
                <a:ea typeface="+mn-ea"/>
                <a:cs typeface="+mn-cs"/>
              </a:rPr>
              <a:t>)</a:t>
            </a:r>
          </a:p>
          <a:p>
            <a:pPr lvl="0">
              <a:lnSpc>
                <a:spcPct val="90000"/>
              </a:lnSpc>
              <a:buClr>
                <a:srgbClr val="333399"/>
              </a:buClr>
            </a:pPr>
            <a:endParaRPr lang="en-US" sz="2800" dirty="0">
              <a:solidFill>
                <a:srgbClr val="333399"/>
              </a:solidFill>
            </a:endParaRPr>
          </a:p>
          <a:p>
            <a:pPr lvl="0">
              <a:lnSpc>
                <a:spcPct val="90000"/>
              </a:lnSpc>
              <a:buClr>
                <a:srgbClr val="333399"/>
              </a:buClr>
            </a:pPr>
            <a:r>
              <a:rPr lang="en-US" sz="2800" dirty="0">
                <a:solidFill>
                  <a:srgbClr val="333399"/>
                </a:solidFill>
              </a:rPr>
              <a:t>Example: For </a:t>
            </a:r>
            <a:r>
              <a:rPr lang="en-US" sz="2800" kern="1200" dirty="0">
                <a:solidFill>
                  <a:srgbClr val="333399"/>
                </a:solidFill>
              </a:rPr>
              <a:t>chess, b </a:t>
            </a:r>
            <a:r>
              <a:rPr lang="en-US" sz="2800" kern="1200" dirty="0">
                <a:solidFill>
                  <a:srgbClr val="333399"/>
                </a:solidFill>
                <a:sym typeface="Symbol" pitchFamily="18" charset="2"/>
              </a:rPr>
              <a:t> 35, m  100</a:t>
            </a:r>
            <a:endParaRPr lang="en-US" sz="2800" dirty="0">
              <a:solidFill>
                <a:srgbClr val="333399"/>
              </a:solidFill>
            </a:endParaRPr>
          </a:p>
          <a:p>
            <a:pPr marL="800082" lvl="1" indent="-342882">
              <a:lnSpc>
                <a:spcPct val="90000"/>
              </a:lnSpc>
              <a:buClrTx/>
            </a:pPr>
            <a:r>
              <a:rPr lang="en-US" sz="2400" dirty="0">
                <a:solidFill>
                  <a:srgbClr val="000000"/>
                </a:solidFill>
                <a:ea typeface="+mn-ea"/>
                <a:cs typeface="+mn-cs"/>
              </a:rPr>
              <a:t>Exact solution is completely infeasible</a:t>
            </a:r>
          </a:p>
          <a:p>
            <a:pPr marL="800082" lvl="1" indent="-342882">
              <a:lnSpc>
                <a:spcPct val="90000"/>
              </a:lnSpc>
              <a:buClrTx/>
            </a:pPr>
            <a:r>
              <a:rPr lang="en-US" sz="2400" dirty="0">
                <a:solidFill>
                  <a:srgbClr val="000000"/>
                </a:solidFill>
                <a:ea typeface="+mn-ea"/>
                <a:cs typeface="+mn-cs"/>
              </a:rPr>
              <a:t>But, do we need to explore the whole tree?</a:t>
            </a:r>
          </a:p>
          <a:p>
            <a:endParaRPr lang="en-US" sz="4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dirty="0"/>
              <a:t>Go:</a:t>
            </a:r>
            <a:r>
              <a:rPr lang="en-US" sz="1900" dirty="0"/>
              <a:t> Human champions are now starting to be challenged by machines, though the best humans still beat the best machines. In go, b &gt; 300!  Classic programs use pattern knowledge bases, but big recent advances use Monte Carlo (randomized) expansion methods.</a:t>
            </a:r>
          </a:p>
          <a:p>
            <a:pPr eaLnBrk="1" hangingPunct="1">
              <a:lnSpc>
                <a:spcPct val="80000"/>
              </a:lnSpc>
            </a:pPr>
            <a:endParaRPr lang="en-US" sz="1600" b="1" dirty="0"/>
          </a:p>
          <a:p>
            <a:pPr eaLnBrk="1" hangingPunct="1">
              <a:lnSpc>
                <a:spcPct val="80000"/>
              </a:lnSpc>
            </a:pPr>
            <a:r>
              <a:rPr lang="en-US" sz="1900" b="1" dirty="0" err="1"/>
              <a:t>Pacman</a:t>
            </a: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8" name="Rectangle 7"/>
          <p:cNvSpPr/>
          <p:nvPr/>
        </p:nvSpPr>
        <p:spPr>
          <a:xfrm>
            <a:off x="70104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29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2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822" y="1888303"/>
            <a:ext cx="3579027" cy="1395412"/>
          </a:xfrm>
          <a:prstGeom prst="rect">
            <a:avLst/>
          </a:prstGeom>
          <a:noFill/>
          <a:extLst>
            <a:ext uri="{909E8E84-426E-40dd-AFC4-6F175D3DCCD1}">
              <a14:hiddenFill xmlns="" xmlns:a14="http://schemas.microsoft.com/office/drawing/2010/main">
                <a:solidFill>
                  <a:srgbClr val="FFFFFF"/>
                </a:solidFill>
              </a14:hiddenFill>
            </a:ext>
          </a:extLst>
        </p:spPr>
      </p:pic>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7071" y="1536553"/>
            <a:ext cx="3674720" cy="1974850"/>
          </a:xfrm>
          <a:prstGeom prst="rect">
            <a:avLst/>
          </a:prstGeom>
          <a:noFill/>
          <a:extLst>
            <a:ext uri="{909E8E84-426E-40dd-AFC4-6F175D3DCCD1}">
              <a14:hiddenFill xmlns=""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a:t>Minimax Properties</a:t>
            </a:r>
          </a:p>
        </p:txBody>
      </p:sp>
      <p:sp>
        <p:nvSpPr>
          <p:cNvPr id="935939" name="Rectangle 3"/>
          <p:cNvSpPr>
            <a:spLocks noGrp="1" noChangeArrowheads="1"/>
          </p:cNvSpPr>
          <p:nvPr>
            <p:ph idx="1"/>
          </p:nvPr>
        </p:nvSpPr>
        <p:spPr>
          <a:xfrm>
            <a:off x="2286000" y="5257800"/>
            <a:ext cx="7366000" cy="685800"/>
          </a:xfrm>
        </p:spPr>
        <p:txBody>
          <a:bodyPr/>
          <a:lstStyle/>
          <a:p>
            <a:pPr algn="ctr" eaLnBrk="1" hangingPunct="1">
              <a:lnSpc>
                <a:spcPct val="90000"/>
              </a:lnSpc>
              <a:buNone/>
            </a:pPr>
            <a:r>
              <a:rPr lang="en-US" sz="2800" dirty="0"/>
              <a:t>Optimal against a perfect player.  Otherwise?</a:t>
            </a:r>
          </a:p>
          <a:p>
            <a:pPr algn="ctr" eaLnBrk="1" hangingPunct="1">
              <a:lnSpc>
                <a:spcPct val="90000"/>
              </a:lnSpc>
            </a:pPr>
            <a:endParaRPr lang="en-US" sz="2800" dirty="0"/>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16403" name="Text Box 20"/>
          <p:cNvSpPr txBox="1">
            <a:spLocks noChangeArrowheads="1"/>
          </p:cNvSpPr>
          <p:nvPr/>
        </p:nvSpPr>
        <p:spPr bwMode="auto">
          <a:xfrm>
            <a:off x="7010400" y="6477000"/>
            <a:ext cx="51816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min </a:t>
            </a:r>
            <a:r>
              <a:rPr lang="en-US" dirty="0" err="1">
                <a:solidFill>
                  <a:srgbClr val="CC0000"/>
                </a:solidFill>
                <a:latin typeface="Calibri" pitchFamily="34" charset="0"/>
              </a:rPr>
              <a:t>vs</a:t>
            </a:r>
            <a:r>
              <a:rPr lang="en-US" dirty="0">
                <a:solidFill>
                  <a:srgbClr val="CC0000"/>
                </a:solidFill>
                <a:latin typeface="Calibri" pitchFamily="34" charset="0"/>
              </a:rPr>
              <a:t> </a:t>
            </a:r>
            <a:r>
              <a:rPr lang="en-US" dirty="0" err="1">
                <a:solidFill>
                  <a:srgbClr val="CC0000"/>
                </a:solidFill>
                <a:latin typeface="Calibri" pitchFamily="34" charset="0"/>
              </a:rPr>
              <a:t>exp</a:t>
            </a:r>
            <a:r>
              <a:rPr lang="en-US" dirty="0">
                <a:solidFill>
                  <a:srgbClr val="CC0000"/>
                </a:solidFill>
                <a:latin typeface="Calibri" pitchFamily="34" charset="0"/>
              </a:rPr>
              <a:t> (L6D2, L6D3)]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(Min)</a:t>
            </a:r>
          </a:p>
        </p:txBody>
      </p:sp>
      <p:pic>
        <p:nvPicPr>
          <p:cNvPr id="5" name="Min vs Exp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946392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a:t>
            </a:r>
            <a:r>
              <a:rPr lang="en-US" dirty="0" err="1"/>
              <a:t>Exp</a:t>
            </a:r>
            <a:r>
              <a:rPr lang="en-US" dirty="0"/>
              <a:t>)</a:t>
            </a:r>
          </a:p>
        </p:txBody>
      </p:sp>
      <p:pic>
        <p:nvPicPr>
          <p:cNvPr id="3" name="Min vs Exp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Resource Limits</a:t>
            </a:r>
          </a:p>
        </p:txBody>
      </p:sp>
      <p:sp>
        <p:nvSpPr>
          <p:cNvPr id="17411" name="Rectangle 3"/>
          <p:cNvSpPr>
            <a:spLocks noGrp="1" noChangeArrowheads="1"/>
          </p:cNvSpPr>
          <p:nvPr>
            <p:ph idx="1"/>
          </p:nvPr>
        </p:nvSpPr>
        <p:spPr>
          <a:xfrm>
            <a:off x="304800" y="1371600"/>
            <a:ext cx="7086600" cy="4525963"/>
          </a:xfrm>
        </p:spPr>
        <p:txBody>
          <a:bodyPr/>
          <a:lstStyle/>
          <a:p>
            <a:pPr eaLnBrk="1" hangingPunct="1">
              <a:lnSpc>
                <a:spcPct val="80000"/>
              </a:lnSpc>
            </a:pPr>
            <a:r>
              <a:rPr lang="en-US" sz="2400" dirty="0"/>
              <a:t>Problem: In realistic games, cannot search to leaves!</a:t>
            </a:r>
          </a:p>
          <a:p>
            <a:pPr lvl="1" eaLnBrk="1" hangingPunct="1">
              <a:lnSpc>
                <a:spcPct val="80000"/>
              </a:lnSpc>
            </a:pPr>
            <a:endParaRPr lang="en-US" sz="1400" dirty="0"/>
          </a:p>
          <a:p>
            <a:pPr eaLnBrk="1" hangingPunct="1">
              <a:lnSpc>
                <a:spcPct val="80000"/>
              </a:lnSpc>
            </a:pPr>
            <a:r>
              <a:rPr lang="en-US" sz="2400" dirty="0"/>
              <a:t>Solution: Depth-limited search</a:t>
            </a:r>
          </a:p>
          <a:p>
            <a:pPr lvl="1" eaLnBrk="1" hangingPunct="1">
              <a:lnSpc>
                <a:spcPct val="80000"/>
              </a:lnSpc>
            </a:pPr>
            <a:r>
              <a:rPr lang="en-US" sz="2000" dirty="0"/>
              <a:t>Instead, search only to a limited depth in the tree</a:t>
            </a:r>
          </a:p>
          <a:p>
            <a:pPr lvl="1" eaLnBrk="1" hangingPunct="1">
              <a:lnSpc>
                <a:spcPct val="80000"/>
              </a:lnSpc>
            </a:pPr>
            <a:r>
              <a:rPr lang="en-US" sz="2000" dirty="0"/>
              <a:t>Replace terminal utilities with an evaluation function for non-terminal positions</a:t>
            </a:r>
          </a:p>
          <a:p>
            <a:pPr lvl="1" eaLnBrk="1" hangingPunct="1">
              <a:lnSpc>
                <a:spcPct val="80000"/>
              </a:lnSpc>
            </a:pPr>
            <a:endParaRPr lang="en-US" sz="1400" dirty="0"/>
          </a:p>
          <a:p>
            <a:pPr eaLnBrk="1" hangingPunct="1">
              <a:lnSpc>
                <a:spcPct val="80000"/>
              </a:lnSpc>
            </a:pPr>
            <a:r>
              <a:rPr lang="en-US" sz="2400" dirty="0"/>
              <a:t>Example:</a:t>
            </a:r>
          </a:p>
          <a:p>
            <a:pPr lvl="1" eaLnBrk="1" hangingPunct="1">
              <a:lnSpc>
                <a:spcPct val="80000"/>
              </a:lnSpc>
            </a:pPr>
            <a:r>
              <a:rPr lang="en-US" sz="2000" dirty="0"/>
              <a:t>Suppose we have 100 seconds, can explore 10K nodes / sec</a:t>
            </a:r>
          </a:p>
          <a:p>
            <a:pPr lvl="1" eaLnBrk="1" hangingPunct="1">
              <a:lnSpc>
                <a:spcPct val="80000"/>
              </a:lnSpc>
            </a:pPr>
            <a:r>
              <a:rPr lang="en-US" sz="2000" dirty="0"/>
              <a:t>So can check 1M nodes per move</a:t>
            </a:r>
          </a:p>
          <a:p>
            <a:pPr lvl="1" eaLnBrk="1" hangingPunct="1">
              <a:lnSpc>
                <a:spcPct val="80000"/>
              </a:lnSpc>
            </a:pPr>
            <a:r>
              <a:rPr lang="en-US" sz="2000" dirty="0">
                <a:sym typeface="Symbol" pitchFamily="18" charset="2"/>
              </a:rPr>
              <a:t>- reaches about depth 8 – decent chess program</a:t>
            </a:r>
          </a:p>
          <a:p>
            <a:pPr eaLnBrk="1" hangingPunct="1">
              <a:lnSpc>
                <a:spcPct val="80000"/>
              </a:lnSpc>
            </a:pPr>
            <a:endParaRPr lang="en-US" sz="1400" dirty="0"/>
          </a:p>
          <a:p>
            <a:pPr eaLnBrk="1" hangingPunct="1">
              <a:lnSpc>
                <a:spcPct val="80000"/>
              </a:lnSpc>
            </a:pPr>
            <a:r>
              <a:rPr lang="en-US" sz="2400" dirty="0"/>
              <a:t>Guarantee of optimal play is gone</a:t>
            </a:r>
          </a:p>
          <a:p>
            <a:pPr lvl="1" eaLnBrk="1" hangingPunct="1">
              <a:lnSpc>
                <a:spcPct val="80000"/>
              </a:lnSpc>
            </a:pPr>
            <a:endParaRPr lang="en-US" sz="1400" dirty="0"/>
          </a:p>
          <a:p>
            <a:pPr eaLnBrk="1" hangingPunct="1">
              <a:lnSpc>
                <a:spcPct val="80000"/>
              </a:lnSpc>
            </a:pPr>
            <a:r>
              <a:rPr lang="en-US" sz="2400" dirty="0"/>
              <a:t>More plies makes a BIG difference</a:t>
            </a:r>
          </a:p>
          <a:p>
            <a:pPr eaLnBrk="1" hangingPunct="1">
              <a:lnSpc>
                <a:spcPct val="80000"/>
              </a:lnSpc>
            </a:pPr>
            <a:endParaRPr lang="en-US" sz="1400" dirty="0"/>
          </a:p>
          <a:p>
            <a:pPr eaLnBrk="1" hangingPunct="1">
              <a:lnSpc>
                <a:spcPct val="80000"/>
              </a:lnSpc>
            </a:pPr>
            <a:r>
              <a:rPr lang="en-US" sz="2400" dirty="0"/>
              <a:t>Use iterative deepening for an anytime algorithm</a:t>
            </a:r>
          </a:p>
          <a:p>
            <a:pPr lvl="1" eaLnBrk="1" hangingPunct="1">
              <a:lnSpc>
                <a:spcPct val="80000"/>
              </a:lnSpc>
            </a:pPr>
            <a:endParaRPr lang="en-US" sz="2000" dirty="0">
              <a:solidFill>
                <a:srgbClr val="CC0000"/>
              </a:solidFill>
            </a:endParaRPr>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0"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0"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5" y="19192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5" y="14620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55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855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411">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11">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1">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411">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4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500" y="1404536"/>
            <a:ext cx="4610100" cy="226756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3886200"/>
            <a:ext cx="4686300" cy="21587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Depth Matters</a:t>
            </a:r>
          </a:p>
        </p:txBody>
      </p:sp>
      <p:sp>
        <p:nvSpPr>
          <p:cNvPr id="3" name="Content Placeholder 2"/>
          <p:cNvSpPr>
            <a:spLocks noGrp="1"/>
          </p:cNvSpPr>
          <p:nvPr>
            <p:ph idx="1"/>
          </p:nvPr>
        </p:nvSpPr>
        <p:spPr>
          <a:xfrm>
            <a:off x="406400" y="1397001"/>
            <a:ext cx="5461000" cy="4729164"/>
          </a:xfrm>
        </p:spPr>
        <p:txBody>
          <a:bodyPr/>
          <a:lstStyle/>
          <a:p>
            <a:r>
              <a:rPr lang="en-US" sz="2800" dirty="0"/>
              <a:t>Evaluation functions are always imperfect</a:t>
            </a:r>
          </a:p>
          <a:p>
            <a:r>
              <a:rPr lang="en-US" sz="2800" dirty="0"/>
              <a:t>The deeper in the tree the evaluation function is buried, the less the quality of the evaluation function matters</a:t>
            </a:r>
          </a:p>
          <a:p>
            <a:r>
              <a:rPr lang="en-US" sz="2800" dirty="0"/>
              <a:t>An important example of the tradeoff between complexity of features and complexity of computation</a:t>
            </a:r>
          </a:p>
        </p:txBody>
      </p:sp>
      <p:sp>
        <p:nvSpPr>
          <p:cNvPr id="7" name="Text Box 76"/>
          <p:cNvSpPr txBox="1">
            <a:spLocks noChangeArrowheads="1"/>
          </p:cNvSpPr>
          <p:nvPr/>
        </p:nvSpPr>
        <p:spPr bwMode="auto">
          <a:xfrm>
            <a:off x="8382000" y="6488112"/>
            <a:ext cx="3810000" cy="369888"/>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depth limited (L6D4, L6D5)]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(2)</a:t>
            </a:r>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(10)</a:t>
            </a:r>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9450"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3200" y="1314643"/>
            <a:ext cx="6729412" cy="503516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Evaluation Functions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a:t>Evaluation functions score non-terminals in depth-limited search</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Ideal function: returns the actual </a:t>
            </a:r>
            <a:r>
              <a:rPr lang="en-US" sz="2400" dirty="0" err="1"/>
              <a:t>minimax</a:t>
            </a:r>
            <a:r>
              <a:rPr lang="en-US" sz="2400" dirty="0"/>
              <a:t> value of the position</a:t>
            </a:r>
          </a:p>
          <a:p>
            <a:pPr eaLnBrk="1" hangingPunct="1">
              <a:lnSpc>
                <a:spcPct val="80000"/>
              </a:lnSpc>
            </a:pPr>
            <a:r>
              <a:rPr lang="en-US" sz="2400" dirty="0"/>
              <a:t>In practice: typically weighted linear sum of features:</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e.g.  </a:t>
            </a:r>
            <a:r>
              <a:rPr lang="en-US" sz="2400" i="1" dirty="0">
                <a:solidFill>
                  <a:srgbClr val="CC0000"/>
                </a:solidFill>
                <a:latin typeface="Times New Roman" pitchFamily="18" charset="0"/>
                <a:cs typeface="Times New Roman" pitchFamily="18" charset="0"/>
              </a:rPr>
              <a:t>f</a:t>
            </a:r>
            <a:r>
              <a:rPr lang="en-US" sz="2400" baseline="-25000" dirty="0">
                <a:solidFill>
                  <a:srgbClr val="CC0000"/>
                </a:solidFill>
              </a:rPr>
              <a:t>1</a:t>
            </a:r>
            <a:r>
              <a:rPr lang="en-US" sz="2400" dirty="0">
                <a:solidFill>
                  <a:srgbClr val="CC0000"/>
                </a:solidFill>
              </a:rPr>
              <a:t>(</a:t>
            </a:r>
            <a:r>
              <a:rPr lang="en-US" sz="2400" i="1" dirty="0">
                <a:solidFill>
                  <a:srgbClr val="CC0000"/>
                </a:solidFill>
                <a:latin typeface="Times New Roman" pitchFamily="18" charset="0"/>
                <a:cs typeface="Times New Roman" pitchFamily="18" charset="0"/>
              </a:rPr>
              <a:t>s</a:t>
            </a:r>
            <a:r>
              <a:rPr lang="en-US" sz="2400" dirty="0">
                <a:solidFill>
                  <a:srgbClr val="CC0000"/>
                </a:solidFill>
              </a:rPr>
              <a:t>) = (num white queens – num black queens)</a:t>
            </a:r>
            <a:r>
              <a:rPr lang="en-US" sz="2400" dirty="0"/>
              <a:t>, etc.</a:t>
            </a:r>
          </a:p>
        </p:txBody>
      </p:sp>
      <p:pic>
        <p:nvPicPr>
          <p:cNvPr id="19460" name="Picture 22"/>
          <p:cNvPicPr>
            <a:picLocks noChangeAspect="1" noChangeArrowheads="1"/>
          </p:cNvPicPr>
          <p:nvPr/>
        </p:nvPicPr>
        <p:blipFill>
          <a:blip r:embed="rId3" cstate="print"/>
          <a:srcRect/>
          <a:stretch>
            <a:fillRect/>
          </a:stretch>
        </p:blipFill>
        <p:spPr bwMode="auto">
          <a:xfrm>
            <a:off x="2286000" y="1828800"/>
            <a:ext cx="2184400" cy="2449513"/>
          </a:xfrm>
          <a:prstGeom prst="rect">
            <a:avLst/>
          </a:prstGeom>
          <a:noFill/>
          <a:ln w="9525">
            <a:noFill/>
            <a:miter lim="800000"/>
            <a:headEnd/>
            <a:tailEnd/>
          </a:ln>
        </p:spPr>
      </p:pic>
      <p:pic>
        <p:nvPicPr>
          <p:cNvPr id="19461" name="Picture 23"/>
          <p:cNvPicPr>
            <a:picLocks noChangeAspect="1" noChangeArrowheads="1"/>
          </p:cNvPicPr>
          <p:nvPr/>
        </p:nvPicPr>
        <p:blipFill>
          <a:blip r:embed="rId4" cstate="print"/>
          <a:srcRect/>
          <a:stretch>
            <a:fillRect/>
          </a:stretch>
        </p:blipFill>
        <p:spPr bwMode="auto">
          <a:xfrm>
            <a:off x="7877175" y="1828800"/>
            <a:ext cx="2257425" cy="2460625"/>
          </a:xfrm>
          <a:prstGeom prst="rect">
            <a:avLst/>
          </a:prstGeom>
          <a:noFill/>
          <a:ln w="9525">
            <a:noFill/>
            <a:miter lim="800000"/>
            <a:headEnd/>
            <a:tailEnd/>
          </a:ln>
        </p:spPr>
      </p:pic>
      <p:pic>
        <p:nvPicPr>
          <p:cNvPr id="19462" name="Picture 26" descr="txp_fig"/>
          <p:cNvPicPr>
            <a:picLocks noChangeAspect="1" noChangeArrowheads="1"/>
          </p:cNvPicPr>
          <p:nvPr>
            <p:custDataLst>
              <p:tags r:id="rId1"/>
            </p:custDataLst>
          </p:nvPr>
        </p:nvPicPr>
        <p:blipFill>
          <a:blip r:embed="rId5" cstate="print"/>
          <a:srcRect/>
          <a:stretch>
            <a:fillRect/>
          </a:stretch>
        </p:blipFill>
        <p:spPr bwMode="auto">
          <a:xfrm>
            <a:off x="2209800" y="5486400"/>
            <a:ext cx="7416800" cy="334963"/>
          </a:xfrm>
          <a:prstGeom prst="rect">
            <a:avLst/>
          </a:prstGeom>
          <a:noFill/>
          <a:ln w="9525">
            <a:noFill/>
            <a:miter lim="800000"/>
            <a:headEnd/>
            <a:tailEnd/>
          </a:ln>
        </p:spPr>
      </p:pic>
      <p:sp>
        <p:nvSpPr>
          <p:cNvPr id="19463" name="AutoShape 27"/>
          <p:cNvSpPr>
            <a:spLocks noChangeArrowheads="1"/>
          </p:cNvSpPr>
          <p:nvPr/>
        </p:nvSpPr>
        <p:spPr bwMode="auto">
          <a:xfrm>
            <a:off x="5967413" y="2349500"/>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8"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3"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2"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0"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88"/>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88"/>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3" y="2909888"/>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0" y="2909888"/>
            <a:ext cx="336550"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19463" idx="1"/>
          </p:cNvCxnSpPr>
          <p:nvPr/>
        </p:nvCxnSpPr>
        <p:spPr bwMode="auto">
          <a:xfrm flipV="1">
            <a:off x="4470400" y="2433638"/>
            <a:ext cx="1538288" cy="620712"/>
          </a:xfrm>
          <a:prstGeom prst="curvedConnector3">
            <a:avLst>
              <a:gd name="adj1" fmla="val 48606"/>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0" y="3059113"/>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5"/>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0" y="3200400"/>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t>Behavior from Computation</a:t>
            </a:r>
          </a:p>
        </p:txBody>
      </p:sp>
      <p:sp>
        <p:nvSpPr>
          <p:cNvPr id="1028" name="Rectangle 3"/>
          <p:cNvSpPr>
            <a:spLocks noGrp="1" noChangeArrowheads="1"/>
          </p:cNvSpPr>
          <p:nvPr>
            <p:ph idx="1"/>
          </p:nvPr>
        </p:nvSpPr>
        <p:spPr/>
        <p:txBody>
          <a:bodyPr/>
          <a:lstStyle/>
          <a:p>
            <a:pPr eaLnBrk="1" hangingPunct="1"/>
            <a:endParaRPr lang="en-US"/>
          </a:p>
        </p:txBody>
      </p:sp>
      <p:graphicFrame>
        <p:nvGraphicFramePr>
          <p:cNvPr id="1026" name="Object 5"/>
          <p:cNvGraphicFramePr>
            <a:graphicFrameLocks noChangeAspect="1"/>
          </p:cNvGraphicFramePr>
          <p:nvPr/>
        </p:nvGraphicFramePr>
        <p:xfrm>
          <a:off x="2667000" y="1674072"/>
          <a:ext cx="6858000" cy="3736128"/>
        </p:xfrm>
        <a:graphic>
          <a:graphicData uri="http://schemas.openxmlformats.org/presentationml/2006/ole">
            <mc:AlternateContent xmlns:mc="http://schemas.openxmlformats.org/markup-compatibility/2006">
              <mc:Choice xmlns:v="urn:schemas-microsoft-com:vml" Requires="v">
                <p:oleObj spid="_x0000_s38947" name="Photo Editor Photo" r:id="rId3" imgW="4519052" imgH="2461473" progId="MSPhotoEd.3">
                  <p:embed/>
                </p:oleObj>
              </mc:Choice>
              <mc:Fallback>
                <p:oleObj name="Photo Editor Photo" r:id="rId3" imgW="4519052" imgH="2461473"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674072"/>
                        <a:ext cx="6858000" cy="37361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6"/>
          <p:cNvSpPr txBox="1">
            <a:spLocks noChangeArrowheads="1"/>
          </p:cNvSpPr>
          <p:nvPr/>
        </p:nvSpPr>
        <p:spPr bwMode="auto">
          <a:xfrm>
            <a:off x="8305800" y="6477000"/>
            <a:ext cx="38862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mystery </a:t>
            </a:r>
            <a:r>
              <a:rPr lang="en-US" dirty="0" err="1">
                <a:solidFill>
                  <a:srgbClr val="CC0000"/>
                </a:solidFill>
                <a:latin typeface="Calibri" pitchFamily="34" charset="0"/>
              </a:rPr>
              <a:t>pacman</a:t>
            </a:r>
            <a:r>
              <a:rPr lang="en-US" dirty="0">
                <a:solidFill>
                  <a:srgbClr val="CC0000"/>
                </a:solidFill>
                <a:latin typeface="Calibri" pitchFamily="34" charset="0"/>
              </a:rPr>
              <a:t> (L6D1)]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62388" y="1447800"/>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3"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spid="_x0000_s2140" name="Photo Editor Photo" r:id="rId4" imgW="327619" imgH="343075" progId="MSPhotoEd.3">
                      <p:embed/>
                    </p:oleObj>
                  </mc:Choice>
                  <mc:Fallback>
                    <p:oleObj name="Photo Editor Photo" r:id="rId4" imgW="327619" imgH="343075" progId="MSPhotoEd.3">
                      <p:embed/>
                      <p:pic>
                        <p:nvPicPr>
                          <p:cNvPr id="0"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spid="_x0000_s2141" name="Photo Editor Photo" r:id="rId6" imgW="327619" imgH="343075" progId="MSPhotoEd.3">
                      <p:embed/>
                    </p:oleObj>
                  </mc:Choice>
                  <mc:Fallback>
                    <p:oleObj name="Photo Editor Photo" r:id="rId6" imgW="327619" imgH="343075" progId="MSPhotoEd.3">
                      <p:embed/>
                      <p:pic>
                        <p:nvPicPr>
                          <p:cNvPr id="0"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spid="_x0000_s2142" name="Photo Editor Photo" r:id="rId7" imgW="327619" imgH="343075" progId="MSPhotoEd.3">
                    <p:embed/>
                  </p:oleObj>
                </mc:Choice>
                <mc:Fallback>
                  <p:oleObj name="Photo Editor Photo" r:id="rId7" imgW="327619" imgH="343075" progId="MSPhotoEd.3">
                    <p:embed/>
                    <p:pic>
                      <p:nvPicPr>
                        <p:cNvPr id="0" name="Object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a:t>Evaluation for Pacman</a:t>
            </a:r>
          </a:p>
        </p:txBody>
      </p:sp>
      <p:grpSp>
        <p:nvGrpSpPr>
          <p:cNvPr id="4" name="Group 45"/>
          <p:cNvGrpSpPr>
            <a:grpSpLocks/>
          </p:cNvGrpSpPr>
          <p:nvPr/>
        </p:nvGrpSpPr>
        <p:grpSpPr bwMode="auto">
          <a:xfrm>
            <a:off x="5511800" y="3452813"/>
            <a:ext cx="1257300" cy="296862"/>
            <a:chOff x="2496" y="2688"/>
            <a:chExt cx="792" cy="187"/>
          </a:xfrm>
        </p:grpSpPr>
        <p:pic>
          <p:nvPicPr>
            <p:cNvPr id="2076" name="Picture 42"/>
            <p:cNvPicPr>
              <a:picLocks noChangeAspect="1" noChangeArrowheads="1"/>
            </p:cNvPicPr>
            <p:nvPr/>
          </p:nvPicPr>
          <p:blipFill>
            <a:blip r:embed="rId8"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9"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10"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0" y="2538413"/>
            <a:ext cx="1866900" cy="754062"/>
            <a:chOff x="2304" y="2112"/>
            <a:chExt cx="1176" cy="475"/>
          </a:xfrm>
        </p:grpSpPr>
        <p:pic>
          <p:nvPicPr>
            <p:cNvPr id="2073" name="Picture 49"/>
            <p:cNvPicPr>
              <a:picLocks noChangeAspect="1" noChangeArrowheads="1"/>
            </p:cNvPicPr>
            <p:nvPr/>
          </p:nvPicPr>
          <p:blipFill>
            <a:blip r:embed="rId8"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9"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0" y="2971800"/>
            <a:ext cx="1104900" cy="296862"/>
            <a:chOff x="2304" y="2400"/>
            <a:chExt cx="696" cy="187"/>
          </a:xfrm>
        </p:grpSpPr>
        <p:pic>
          <p:nvPicPr>
            <p:cNvPr id="2070" name="Picture 56"/>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0" y="2995613"/>
            <a:ext cx="1104900" cy="296862"/>
            <a:chOff x="2304" y="2400"/>
            <a:chExt cx="696" cy="187"/>
          </a:xfrm>
        </p:grpSpPr>
        <p:pic>
          <p:nvPicPr>
            <p:cNvPr id="2067" name="Picture 67"/>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3" y="3429000"/>
            <a:ext cx="808037" cy="296863"/>
            <a:chOff x="2635" y="2837"/>
            <a:chExt cx="509" cy="187"/>
          </a:xfrm>
        </p:grpSpPr>
        <p:pic>
          <p:nvPicPr>
            <p:cNvPr id="2064" name="Picture 73"/>
            <p:cNvPicPr>
              <a:picLocks noChangeAspect="1" noChangeArrowheads="1"/>
            </p:cNvPicPr>
            <p:nvPr/>
          </p:nvPicPr>
          <p:blipFill>
            <a:blip r:embed="rId9"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8"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
        <p:nvSpPr>
          <p:cNvPr id="1136716"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smart ghosts coordinate (L6D6,7,8,10)]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0" y="1448322"/>
            <a:ext cx="6723063" cy="441855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Game Tree Pruning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21507"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1550" name="AutoShape 13"/>
            <p:cNvCxnSpPr>
              <a:cxnSpLocks noChangeShapeType="1"/>
              <a:stCxn id="21542"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1551"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1548" name="AutoShape 17"/>
            <p:cNvCxnSpPr>
              <a:cxnSpLocks noChangeShapeType="1"/>
              <a:stCxn id="21542"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1549"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1546"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47"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1544"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45"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1542"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3" name="AutoShape 7"/>
            <p:cNvCxnSpPr>
              <a:cxnSpLocks noChangeShapeType="1"/>
              <a:stCxn id="21507" idx="3"/>
              <a:endCxn id="21542"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1542"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1507"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1542"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1540"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1" name="AutoShape 21"/>
            <p:cNvCxnSpPr>
              <a:cxnSpLocks noChangeShapeType="1"/>
              <a:stCxn id="21507" idx="3"/>
              <a:endCxn id="21540"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1536"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1537"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1538"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1539"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1534"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35" name="AutoShape 27"/>
            <p:cNvCxnSpPr>
              <a:cxnSpLocks noChangeShapeType="1"/>
              <a:stCxn id="21507" idx="3"/>
              <a:endCxn id="21534"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1530"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1531"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1532"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1533"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2152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2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2152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2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err="1">
                <a:sym typeface="Symbol" pitchFamily="18" charset="2"/>
              </a:rPr>
              <a:t>Minimax</a:t>
            </a:r>
            <a:r>
              <a:rPr lang="en-US" dirty="0">
                <a:sym typeface="Symbol" pitchFamily="18" charset="2"/>
              </a:rPr>
              <a:t> Pruning</a:t>
            </a:r>
          </a:p>
        </p:txBody>
      </p:sp>
      <p:sp>
        <p:nvSpPr>
          <p:cNvPr id="22531"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2568" name="AutoShape 13"/>
            <p:cNvCxnSpPr>
              <a:cxnSpLocks noChangeShapeType="1"/>
              <a:stCxn id="22560"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2569"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2566" name="AutoShape 17"/>
            <p:cNvCxnSpPr>
              <a:cxnSpLocks noChangeShapeType="1"/>
              <a:stCxn id="22560"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2567"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2564"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2565"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2562"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2563"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2560"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61" name="AutoShape 7"/>
            <p:cNvCxnSpPr>
              <a:cxnSpLocks noChangeShapeType="1"/>
              <a:stCxn id="22531" idx="3"/>
              <a:endCxn id="22560"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2560"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2531"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2560"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2558"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9" name="AutoShape 21"/>
            <p:cNvCxnSpPr>
              <a:cxnSpLocks noChangeShapeType="1"/>
              <a:stCxn id="22531" idx="3"/>
              <a:endCxn id="22558"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2554"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2555"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2556"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2557"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2552"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3" name="AutoShape 27"/>
            <p:cNvCxnSpPr>
              <a:cxnSpLocks noChangeShapeType="1"/>
              <a:stCxn id="22531" idx="3"/>
              <a:endCxn id="22552"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2548"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2549"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2550"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2551"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sym typeface="Symbol" pitchFamily="18" charset="2"/>
              </a:rPr>
              <a:t>Alpha-Beta Pruning</a:t>
            </a:r>
          </a:p>
        </p:txBody>
      </p:sp>
      <p:sp>
        <p:nvSpPr>
          <p:cNvPr id="23555" name="Rectangle 3"/>
          <p:cNvSpPr>
            <a:spLocks noGrp="1" noChangeArrowheads="1"/>
          </p:cNvSpPr>
          <p:nvPr>
            <p:ph idx="1"/>
          </p:nvPr>
        </p:nvSpPr>
        <p:spPr>
          <a:xfrm>
            <a:off x="457200" y="1447800"/>
            <a:ext cx="6858000" cy="4525963"/>
          </a:xfrm>
        </p:spPr>
        <p:txBody>
          <a:bodyPr/>
          <a:lstStyle/>
          <a:p>
            <a:pPr eaLnBrk="1" hangingPunct="1">
              <a:lnSpc>
                <a:spcPct val="110000"/>
              </a:lnSpc>
            </a:pPr>
            <a:r>
              <a:rPr lang="en-US" sz="2400" dirty="0"/>
              <a:t>General configuration (MIN version)</a:t>
            </a:r>
          </a:p>
          <a:p>
            <a:pPr lvl="1" eaLnBrk="1" hangingPunct="1">
              <a:lnSpc>
                <a:spcPct val="110000"/>
              </a:lnSpc>
            </a:pPr>
            <a:r>
              <a:rPr lang="en-US" sz="2000" dirty="0">
                <a:sym typeface="Symbol" pitchFamily="18" charset="2"/>
              </a:rPr>
              <a:t>We’re computing the MIN-VALUE at some node </a:t>
            </a:r>
            <a:r>
              <a:rPr lang="en-US" sz="2000" i="1" dirty="0">
                <a:sym typeface="Symbol" pitchFamily="18" charset="2"/>
              </a:rPr>
              <a:t>n</a:t>
            </a:r>
          </a:p>
          <a:p>
            <a:pPr lvl="1" eaLnBrk="1" hangingPunct="1">
              <a:lnSpc>
                <a:spcPct val="110000"/>
              </a:lnSpc>
            </a:pPr>
            <a:r>
              <a:rPr lang="en-US" sz="2000" dirty="0">
                <a:sym typeface="Symbol" pitchFamily="18" charset="2"/>
              </a:rPr>
              <a:t>We’re looping over </a:t>
            </a:r>
            <a:r>
              <a:rPr lang="en-US" sz="2000" i="1" dirty="0" err="1">
                <a:sym typeface="Symbol" pitchFamily="18" charset="2"/>
              </a:rPr>
              <a:t>n</a:t>
            </a:r>
            <a:r>
              <a:rPr lang="en-US" sz="2000" dirty="0" err="1">
                <a:sym typeface="Symbol" pitchFamily="18" charset="2"/>
              </a:rPr>
              <a:t>’s</a:t>
            </a:r>
            <a:r>
              <a:rPr lang="en-US" sz="2000" dirty="0">
                <a:sym typeface="Symbol" pitchFamily="18" charset="2"/>
              </a:rPr>
              <a:t> children</a:t>
            </a:r>
          </a:p>
          <a:p>
            <a:pPr lvl="1" eaLnBrk="1" hangingPunct="1">
              <a:lnSpc>
                <a:spcPct val="110000"/>
              </a:lnSpc>
            </a:pPr>
            <a:r>
              <a:rPr lang="en-US" sz="2000" i="1" dirty="0" err="1">
                <a:sym typeface="Symbol" pitchFamily="18" charset="2"/>
              </a:rPr>
              <a:t>n</a:t>
            </a:r>
            <a:r>
              <a:rPr lang="en-US" sz="2000" dirty="0" err="1">
                <a:sym typeface="Symbol" pitchFamily="18" charset="2"/>
              </a:rPr>
              <a:t>’s</a:t>
            </a:r>
            <a:r>
              <a:rPr lang="en-US" sz="2000" dirty="0">
                <a:sym typeface="Symbol" pitchFamily="18" charset="2"/>
              </a:rPr>
              <a:t> estimate of the </a:t>
            </a:r>
            <a:r>
              <a:rPr lang="en-US" sz="2000" dirty="0" err="1">
                <a:sym typeface="Symbol" pitchFamily="18" charset="2"/>
              </a:rPr>
              <a:t>childrens</a:t>
            </a:r>
            <a:r>
              <a:rPr lang="en-US" sz="2000" dirty="0">
                <a:sym typeface="Symbol" pitchFamily="18" charset="2"/>
              </a:rPr>
              <a:t>’ min is dropping</a:t>
            </a:r>
          </a:p>
          <a:p>
            <a:pPr lvl="1" eaLnBrk="1" hangingPunct="1">
              <a:lnSpc>
                <a:spcPct val="110000"/>
              </a:lnSpc>
            </a:pPr>
            <a:r>
              <a:rPr lang="en-US" sz="2000" dirty="0">
                <a:sym typeface="Symbol" pitchFamily="18" charset="2"/>
              </a:rPr>
              <a:t>Who cares about </a:t>
            </a:r>
            <a:r>
              <a:rPr lang="en-US" sz="2000" i="1" dirty="0" err="1">
                <a:sym typeface="Symbol" pitchFamily="18" charset="2"/>
              </a:rPr>
              <a:t>n</a:t>
            </a:r>
            <a:r>
              <a:rPr lang="en-US" sz="2000" dirty="0" err="1">
                <a:sym typeface="Symbol" pitchFamily="18" charset="2"/>
              </a:rPr>
              <a:t>’s</a:t>
            </a:r>
            <a:r>
              <a:rPr lang="en-US" sz="2000" dirty="0">
                <a:sym typeface="Symbol" pitchFamily="18" charset="2"/>
              </a:rPr>
              <a:t> value?  MAX</a:t>
            </a:r>
          </a:p>
          <a:p>
            <a:pPr lvl="1" eaLnBrk="1" hangingPunct="1">
              <a:lnSpc>
                <a:spcPct val="110000"/>
              </a:lnSpc>
            </a:pPr>
            <a:r>
              <a:rPr lang="en-US" sz="2000" dirty="0">
                <a:sym typeface="Symbol" pitchFamily="18" charset="2"/>
              </a:rPr>
              <a:t>Let </a:t>
            </a:r>
            <a:r>
              <a:rPr lang="en-US" sz="2000" i="1" dirty="0">
                <a:sym typeface="Symbol" pitchFamily="18" charset="2"/>
              </a:rPr>
              <a:t>a</a:t>
            </a:r>
            <a:r>
              <a:rPr lang="en-US" sz="2000" dirty="0"/>
              <a:t> be the best value that MAX can get at any choice point along the current path from the root</a:t>
            </a:r>
          </a:p>
          <a:p>
            <a:pPr lvl="1" eaLnBrk="1" hangingPunct="1">
              <a:lnSpc>
                <a:spcPct val="110000"/>
              </a:lnSpc>
            </a:pPr>
            <a:r>
              <a:rPr lang="en-US" sz="2000" dirty="0"/>
              <a:t>If </a:t>
            </a:r>
            <a:r>
              <a:rPr lang="en-US" sz="2000" i="1" dirty="0"/>
              <a:t>n</a:t>
            </a:r>
            <a:r>
              <a:rPr lang="en-US" sz="2000" dirty="0"/>
              <a:t> becomes worse than </a:t>
            </a:r>
            <a:r>
              <a:rPr lang="en-US" sz="2000" i="1" dirty="0">
                <a:sym typeface="Symbol" pitchFamily="18" charset="2"/>
              </a:rPr>
              <a:t>a</a:t>
            </a:r>
            <a:r>
              <a:rPr lang="en-US" sz="2000" dirty="0"/>
              <a:t>, MAX will avoid it, so we can stop considering </a:t>
            </a:r>
            <a:r>
              <a:rPr lang="en-US" sz="2000" i="1" dirty="0" err="1"/>
              <a:t>n</a:t>
            </a:r>
            <a:r>
              <a:rPr lang="en-US" sz="2000" dirty="0" err="1"/>
              <a:t>’s</a:t>
            </a:r>
            <a:r>
              <a:rPr lang="en-US" sz="2000" dirty="0"/>
              <a:t> other children (it’s already bad enough that it won’t be played)</a:t>
            </a:r>
          </a:p>
          <a:p>
            <a:pPr lvl="1" eaLnBrk="1" hangingPunct="1">
              <a:lnSpc>
                <a:spcPct val="110000"/>
              </a:lnSpc>
            </a:pPr>
            <a:endParaRPr lang="en-US" sz="2000" dirty="0"/>
          </a:p>
          <a:p>
            <a:pPr>
              <a:lnSpc>
                <a:spcPct val="110000"/>
              </a:lnSpc>
            </a:pPr>
            <a:r>
              <a:rPr lang="en-US" sz="2400" dirty="0"/>
              <a:t>MAX version is symmetric</a:t>
            </a:r>
            <a:endParaRPr lang="en-US" sz="2000" dirty="0"/>
          </a:p>
        </p:txBody>
      </p:sp>
      <p:sp>
        <p:nvSpPr>
          <p:cNvPr id="23556" name="Text Box 4"/>
          <p:cNvSpPr txBox="1">
            <a:spLocks noChangeArrowheads="1"/>
          </p:cNvSpPr>
          <p:nvPr/>
        </p:nvSpPr>
        <p:spPr bwMode="auto">
          <a:xfrm>
            <a:off x="7778750" y="19957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7" name="Text Box 5"/>
          <p:cNvSpPr txBox="1">
            <a:spLocks noChangeArrowheads="1"/>
          </p:cNvSpPr>
          <p:nvPr/>
        </p:nvSpPr>
        <p:spPr bwMode="auto">
          <a:xfrm>
            <a:off x="7778750" y="2819400"/>
            <a:ext cx="608013" cy="369888"/>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58" name="Text Box 6"/>
          <p:cNvSpPr txBox="1">
            <a:spLocks noChangeArrowheads="1"/>
          </p:cNvSpPr>
          <p:nvPr/>
        </p:nvSpPr>
        <p:spPr bwMode="auto">
          <a:xfrm>
            <a:off x="7778750" y="42055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9" name="Text Box 7"/>
          <p:cNvSpPr txBox="1">
            <a:spLocks noChangeArrowheads="1"/>
          </p:cNvSpPr>
          <p:nvPr/>
        </p:nvSpPr>
        <p:spPr bwMode="auto">
          <a:xfrm>
            <a:off x="7778750" y="4967288"/>
            <a:ext cx="608013" cy="369887"/>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60" name="AutoShape 8"/>
          <p:cNvSpPr>
            <a:spLocks noChangeArrowheads="1"/>
          </p:cNvSpPr>
          <p:nvPr/>
        </p:nvSpPr>
        <p:spPr bwMode="auto">
          <a:xfrm flipV="1">
            <a:off x="9296400" y="28956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sym typeface="Symbol" pitchFamily="18" charset="2"/>
              </a:rPr>
              <a:t>a</a:t>
            </a:r>
            <a:endParaRPr lang="en-US" sz="1600" i="1" dirty="0">
              <a:latin typeface="Calibri" pitchFamily="34" charset="0"/>
            </a:endParaRPr>
          </a:p>
        </p:txBody>
      </p:sp>
      <p:cxnSp>
        <p:nvCxnSpPr>
          <p:cNvPr id="23561" name="AutoShape 9"/>
          <p:cNvCxnSpPr>
            <a:cxnSpLocks noChangeShapeType="1"/>
            <a:stCxn id="23564" idx="3"/>
            <a:endCxn id="23560" idx="3"/>
          </p:cNvCxnSpPr>
          <p:nvPr/>
        </p:nvCxnSpPr>
        <p:spPr bwMode="auto">
          <a:xfrm flipH="1">
            <a:off x="9485313" y="2362200"/>
            <a:ext cx="763587" cy="533400"/>
          </a:xfrm>
          <a:prstGeom prst="straightConnector1">
            <a:avLst/>
          </a:prstGeom>
          <a:noFill/>
          <a:ln w="12700">
            <a:solidFill>
              <a:schemeClr val="tx1"/>
            </a:solidFill>
            <a:round/>
            <a:headEnd/>
            <a:tailEnd type="triangle" w="med" len="med"/>
          </a:ln>
        </p:spPr>
      </p:cxnSp>
      <p:sp>
        <p:nvSpPr>
          <p:cNvPr id="23562" name="AutoShape 10"/>
          <p:cNvSpPr>
            <a:spLocks noChangeArrowheads="1"/>
          </p:cNvSpPr>
          <p:nvPr/>
        </p:nvSpPr>
        <p:spPr bwMode="auto">
          <a:xfrm>
            <a:off x="10287000" y="4205288"/>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pPr algn="ctr"/>
            <a:endParaRPr lang="en-US" sz="1600">
              <a:latin typeface="Calibri" pitchFamily="34" charset="0"/>
            </a:endParaRPr>
          </a:p>
        </p:txBody>
      </p:sp>
      <p:cxnSp>
        <p:nvCxnSpPr>
          <p:cNvPr id="23563" name="AutoShape 11"/>
          <p:cNvCxnSpPr>
            <a:cxnSpLocks noChangeShapeType="1"/>
            <a:stCxn id="23560" idx="0"/>
          </p:cNvCxnSpPr>
          <p:nvPr/>
        </p:nvCxnSpPr>
        <p:spPr bwMode="auto">
          <a:xfrm>
            <a:off x="9486900" y="3200400"/>
            <a:ext cx="344488" cy="381000"/>
          </a:xfrm>
          <a:prstGeom prst="straightConnector1">
            <a:avLst/>
          </a:prstGeom>
          <a:noFill/>
          <a:ln w="12700">
            <a:solidFill>
              <a:schemeClr val="tx1"/>
            </a:solidFill>
            <a:round/>
            <a:headEnd/>
            <a:tailEnd type="triangle" w="med" len="med"/>
          </a:ln>
        </p:spPr>
      </p:cxnSp>
      <p:sp>
        <p:nvSpPr>
          <p:cNvPr id="23564" name="AutoShape 12"/>
          <p:cNvSpPr>
            <a:spLocks noChangeArrowheads="1"/>
          </p:cNvSpPr>
          <p:nvPr/>
        </p:nvSpPr>
        <p:spPr bwMode="auto">
          <a:xfrm>
            <a:off x="10058400" y="2057400"/>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endParaRPr lang="en-US">
              <a:latin typeface="Calibri" pitchFamily="34" charset="0"/>
            </a:endParaRPr>
          </a:p>
        </p:txBody>
      </p:sp>
      <p:sp>
        <p:nvSpPr>
          <p:cNvPr id="23565" name="Line 13"/>
          <p:cNvSpPr>
            <a:spLocks noChangeShapeType="1"/>
          </p:cNvSpPr>
          <p:nvPr/>
        </p:nvSpPr>
        <p:spPr bwMode="auto">
          <a:xfrm>
            <a:off x="8153400" y="3276600"/>
            <a:ext cx="0" cy="838200"/>
          </a:xfrm>
          <a:prstGeom prst="line">
            <a:avLst/>
          </a:prstGeom>
          <a:noFill/>
          <a:ln w="38100">
            <a:solidFill>
              <a:schemeClr val="tx1"/>
            </a:solidFill>
            <a:prstDash val="sysDot"/>
            <a:round/>
            <a:headEnd/>
            <a:tailEnd/>
          </a:ln>
        </p:spPr>
        <p:txBody>
          <a:bodyPr wrap="none" anchor="ctr"/>
          <a:lstStyle/>
          <a:p>
            <a:endParaRPr lang="en-US">
              <a:latin typeface="Calibri" pitchFamily="34" charset="0"/>
            </a:endParaRPr>
          </a:p>
        </p:txBody>
      </p:sp>
      <p:sp>
        <p:nvSpPr>
          <p:cNvPr id="23566" name="AutoShape 14"/>
          <p:cNvSpPr>
            <a:spLocks noChangeArrowheads="1"/>
          </p:cNvSpPr>
          <p:nvPr/>
        </p:nvSpPr>
        <p:spPr bwMode="auto">
          <a:xfrm flipV="1">
            <a:off x="10668000" y="50292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rPr>
              <a:t>n</a:t>
            </a:r>
            <a:endParaRPr lang="en-US" sz="1600" dirty="0">
              <a:latin typeface="Calibri" pitchFamily="34" charset="0"/>
            </a:endParaRPr>
          </a:p>
        </p:txBody>
      </p:sp>
      <p:cxnSp>
        <p:nvCxnSpPr>
          <p:cNvPr id="23567" name="AutoShape 15"/>
          <p:cNvCxnSpPr>
            <a:cxnSpLocks noChangeShapeType="1"/>
            <a:stCxn id="23562" idx="3"/>
            <a:endCxn id="23566" idx="3"/>
          </p:cNvCxnSpPr>
          <p:nvPr/>
        </p:nvCxnSpPr>
        <p:spPr bwMode="auto">
          <a:xfrm rot="16200000" flipH="1">
            <a:off x="10408444" y="4579144"/>
            <a:ext cx="519112" cy="381000"/>
          </a:xfrm>
          <a:prstGeom prst="straightConnector1">
            <a:avLst/>
          </a:prstGeom>
          <a:noFill/>
          <a:ln w="12700">
            <a:solidFill>
              <a:schemeClr val="tx1"/>
            </a:solidFill>
            <a:round/>
            <a:headEnd/>
            <a:tailEnd type="triangle" w="med" len="med"/>
          </a:ln>
        </p:spPr>
      </p:cxnSp>
      <p:cxnSp>
        <p:nvCxnSpPr>
          <p:cNvPr id="23568" name="AutoShape 16"/>
          <p:cNvCxnSpPr>
            <a:cxnSpLocks noChangeShapeType="1"/>
            <a:stCxn id="23560" idx="0"/>
          </p:cNvCxnSpPr>
          <p:nvPr/>
        </p:nvCxnSpPr>
        <p:spPr bwMode="auto">
          <a:xfrm flipH="1">
            <a:off x="9145588" y="3200400"/>
            <a:ext cx="341312" cy="381000"/>
          </a:xfrm>
          <a:prstGeom prst="straightConnector1">
            <a:avLst/>
          </a:prstGeom>
          <a:noFill/>
          <a:ln w="12700">
            <a:solidFill>
              <a:schemeClr val="tx1"/>
            </a:solidFill>
            <a:round/>
            <a:headEnd/>
            <a:tailEnd type="triangle" w="med" len="med"/>
          </a:ln>
        </p:spPr>
      </p:cxnSp>
      <p:sp>
        <p:nvSpPr>
          <p:cNvPr id="23569" name="Freeform 17"/>
          <p:cNvSpPr>
            <a:spLocks/>
          </p:cNvSpPr>
          <p:nvPr/>
        </p:nvSpPr>
        <p:spPr bwMode="auto">
          <a:xfrm>
            <a:off x="10185400" y="2362200"/>
            <a:ext cx="444500" cy="1828800"/>
          </a:xfrm>
          <a:custGeom>
            <a:avLst/>
            <a:gdLst>
              <a:gd name="T0" fmla="*/ 2147483647 w 280"/>
              <a:gd name="T1" fmla="*/ 0 h 1152"/>
              <a:gd name="T2" fmla="*/ 2147483647 w 280"/>
              <a:gd name="T3" fmla="*/ 2147483647 h 1152"/>
              <a:gd name="T4" fmla="*/ 2147483647 w 280"/>
              <a:gd name="T5" fmla="*/ 2147483647 h 1152"/>
              <a:gd name="T6" fmla="*/ 2147483647 w 280"/>
              <a:gd name="T7" fmla="*/ 2147483647 h 1152"/>
              <a:gd name="T8" fmla="*/ 2147483647 w 280"/>
              <a:gd name="T9" fmla="*/ 2147483647 h 1152"/>
              <a:gd name="T10" fmla="*/ 2147483647 w 280"/>
              <a:gd name="T11" fmla="*/ 2147483647 h 1152"/>
              <a:gd name="T12" fmla="*/ 0 60000 65536"/>
              <a:gd name="T13" fmla="*/ 0 60000 65536"/>
              <a:gd name="T14" fmla="*/ 0 60000 65536"/>
              <a:gd name="T15" fmla="*/ 0 60000 65536"/>
              <a:gd name="T16" fmla="*/ 0 60000 65536"/>
              <a:gd name="T17" fmla="*/ 0 60000 65536"/>
              <a:gd name="T18" fmla="*/ 0 w 280"/>
              <a:gd name="T19" fmla="*/ 0 h 1152"/>
              <a:gd name="T20" fmla="*/ 280 w 280"/>
              <a:gd name="T21" fmla="*/ 1152 h 1152"/>
            </a:gdLst>
            <a:ahLst/>
            <a:cxnLst>
              <a:cxn ang="T12">
                <a:pos x="T0" y="T1"/>
              </a:cxn>
              <a:cxn ang="T13">
                <a:pos x="T2" y="T3"/>
              </a:cxn>
              <a:cxn ang="T14">
                <a:pos x="T4" y="T5"/>
              </a:cxn>
              <a:cxn ang="T15">
                <a:pos x="T6" y="T7"/>
              </a:cxn>
              <a:cxn ang="T16">
                <a:pos x="T8" y="T9"/>
              </a:cxn>
              <a:cxn ang="T17">
                <a:pos x="T10" y="T11"/>
              </a:cxn>
            </a:cxnLst>
            <a:rect l="T18" t="T19" r="T20" b="T21"/>
            <a:pathLst>
              <a:path w="280" h="1152">
                <a:moveTo>
                  <a:pt x="40" y="0"/>
                </a:moveTo>
                <a:cubicBezTo>
                  <a:pt x="20" y="112"/>
                  <a:pt x="0" y="224"/>
                  <a:pt x="40" y="288"/>
                </a:cubicBezTo>
                <a:cubicBezTo>
                  <a:pt x="80" y="352"/>
                  <a:pt x="280" y="304"/>
                  <a:pt x="280" y="384"/>
                </a:cubicBezTo>
                <a:cubicBezTo>
                  <a:pt x="280" y="464"/>
                  <a:pt x="48" y="688"/>
                  <a:pt x="40" y="768"/>
                </a:cubicBezTo>
                <a:cubicBezTo>
                  <a:pt x="32" y="848"/>
                  <a:pt x="208" y="800"/>
                  <a:pt x="232" y="864"/>
                </a:cubicBezTo>
                <a:cubicBezTo>
                  <a:pt x="256" y="928"/>
                  <a:pt x="220" y="1040"/>
                  <a:pt x="184" y="1152"/>
                </a:cubicBezTo>
              </a:path>
            </a:pathLst>
          </a:custGeom>
          <a:noFill/>
          <a:ln w="12700">
            <a:solidFill>
              <a:schemeClr val="tx1"/>
            </a:solidFill>
            <a:round/>
            <a:headEnd/>
            <a:tailEnd type="triangle" w="med" len="med"/>
          </a:ln>
        </p:spPr>
        <p:txBody>
          <a:bodyPr wrap="none" anchor="ctr"/>
          <a:lstStyle/>
          <a:p>
            <a:endParaRPr lang="en-US">
              <a:latin typeface="Calibri" pitchFamily="34" charset="0"/>
            </a:endParaRPr>
          </a:p>
        </p:txBody>
      </p:sp>
      <p:cxnSp>
        <p:nvCxnSpPr>
          <p:cNvPr id="23570" name="AutoShape 18"/>
          <p:cNvCxnSpPr>
            <a:cxnSpLocks noChangeShapeType="1"/>
            <a:stCxn id="23562" idx="3"/>
          </p:cNvCxnSpPr>
          <p:nvPr/>
        </p:nvCxnSpPr>
        <p:spPr bwMode="auto">
          <a:xfrm flipH="1">
            <a:off x="10134600" y="4510088"/>
            <a:ext cx="342900" cy="519112"/>
          </a:xfrm>
          <a:prstGeom prst="straightConnector1">
            <a:avLst/>
          </a:prstGeom>
          <a:noFill/>
          <a:ln w="12700">
            <a:solidFill>
              <a:schemeClr val="tx1"/>
            </a:solidFill>
            <a:round/>
            <a:headEnd/>
            <a:tailEnd type="triangle" w="med" len="med"/>
          </a:ln>
        </p:spPr>
      </p:cxnSp>
      <p:cxnSp>
        <p:nvCxnSpPr>
          <p:cNvPr id="23571" name="AutoShape 19"/>
          <p:cNvCxnSpPr>
            <a:cxnSpLocks noChangeShapeType="1"/>
            <a:endCxn id="23564" idx="0"/>
          </p:cNvCxnSpPr>
          <p:nvPr/>
        </p:nvCxnSpPr>
        <p:spPr bwMode="auto">
          <a:xfrm flipH="1">
            <a:off x="10248900" y="1600200"/>
            <a:ext cx="419100" cy="457200"/>
          </a:xfrm>
          <a:prstGeom prst="straightConnector1">
            <a:avLst/>
          </a:prstGeom>
          <a:noFill/>
          <a:ln w="12700">
            <a:solidFill>
              <a:schemeClr val="tx1"/>
            </a:solidFill>
            <a:round/>
            <a:headEnd/>
            <a:tailEnd type="triangle" w="med" len="med"/>
          </a:ln>
        </p:spPr>
      </p:cxnSp>
      <p:cxnSp>
        <p:nvCxnSpPr>
          <p:cNvPr id="23573" name="AutoShape 15"/>
          <p:cNvCxnSpPr>
            <a:cxnSpLocks noChangeShapeType="1"/>
            <a:stCxn id="23566" idx="0"/>
          </p:cNvCxnSpPr>
          <p:nvPr/>
        </p:nvCxnSpPr>
        <p:spPr bwMode="auto">
          <a:xfrm rot="16200000" flipH="1">
            <a:off x="10839450" y="5353050"/>
            <a:ext cx="228600" cy="190500"/>
          </a:xfrm>
          <a:prstGeom prst="straightConnector1">
            <a:avLst/>
          </a:prstGeom>
          <a:noFill/>
          <a:ln w="12700">
            <a:solidFill>
              <a:schemeClr val="tx1"/>
            </a:solidFill>
            <a:round/>
            <a:headEnd/>
            <a:tailEnd/>
          </a:ln>
        </p:spPr>
      </p:cxnSp>
      <p:cxnSp>
        <p:nvCxnSpPr>
          <p:cNvPr id="23574" name="AutoShape 18"/>
          <p:cNvCxnSpPr>
            <a:cxnSpLocks noChangeShapeType="1"/>
            <a:stCxn id="23566" idx="0"/>
          </p:cNvCxnSpPr>
          <p:nvPr/>
        </p:nvCxnSpPr>
        <p:spPr bwMode="auto">
          <a:xfrm rot="5400000">
            <a:off x="10447337" y="5441951"/>
            <a:ext cx="519113" cy="303212"/>
          </a:xfrm>
          <a:prstGeom prst="straightConnector1">
            <a:avLst/>
          </a:prstGeom>
          <a:noFill/>
          <a:ln w="12700">
            <a:solidFill>
              <a:schemeClr val="tx1"/>
            </a:solidFill>
            <a:round/>
            <a:headEnd/>
            <a:tailEnd type="triangle" w="med" len="med"/>
          </a:ln>
        </p:spPr>
      </p:cxnSp>
      <p:cxnSp>
        <p:nvCxnSpPr>
          <p:cNvPr id="23575" name="AutoShape 15"/>
          <p:cNvCxnSpPr>
            <a:cxnSpLocks noChangeShapeType="1"/>
            <a:stCxn id="23566" idx="0"/>
          </p:cNvCxnSpPr>
          <p:nvPr/>
        </p:nvCxnSpPr>
        <p:spPr bwMode="auto">
          <a:xfrm rot="16200000" flipH="1">
            <a:off x="10648950" y="5543550"/>
            <a:ext cx="457200" cy="38100"/>
          </a:xfrm>
          <a:prstGeom prst="straightConnector1">
            <a:avLst/>
          </a:prstGeom>
          <a:noFill/>
          <a:ln w="12700">
            <a:solidFill>
              <a:schemeClr val="tx1"/>
            </a:solidFill>
            <a:round/>
            <a:headEnd/>
            <a:tailEnd type="triangl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410200" cy="31242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3048000"/>
            <a:ext cx="5410200" cy="31242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a:t>Alpha-Beta Implementation</a:t>
            </a:r>
          </a:p>
        </p:txBody>
      </p:sp>
      <p:sp>
        <p:nvSpPr>
          <p:cNvPr id="7" name="Content Placeholder 2"/>
          <p:cNvSpPr txBox="1">
            <a:spLocks/>
          </p:cNvSpPr>
          <p:nvPr/>
        </p:nvSpPr>
        <p:spPr bwMode="auto">
          <a:xfrm>
            <a:off x="6477000" y="3352800"/>
            <a:ext cx="53340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r>
              <a:rPr lang="en-US" sz="2400" kern="0" dirty="0">
                <a:solidFill>
                  <a:srgbClr val="C00000"/>
                </a:solidFill>
                <a:latin typeface="Calibri" pitchFamily="34" charset="0"/>
              </a:rPr>
              <a:t> , </a:t>
            </a:r>
            <a:r>
              <a:rPr lang="el-GR" sz="2400" kern="0" dirty="0">
                <a:solidFill>
                  <a:srgbClr val="C00000"/>
                </a:solidFill>
                <a:latin typeface="Calibri" pitchFamily="34" charset="0"/>
              </a:rPr>
              <a:t>α</a:t>
            </a:r>
            <a:r>
              <a:rPr lang="en-US" sz="2400" kern="0" dirty="0">
                <a:solidFill>
                  <a:srgbClr val="C00000"/>
                </a:solidFill>
                <a:latin typeface="Calibri" pitchFamily="34" charset="0"/>
              </a:rPr>
              <a:t>, </a:t>
            </a:r>
            <a:r>
              <a:rPr lang="el-GR" sz="2400" kern="0" dirty="0">
                <a:solidFill>
                  <a:srgbClr val="C00000"/>
                </a:solidFill>
                <a:latin typeface="Calibri" pitchFamily="34" charset="0"/>
              </a:rPr>
              <a:t>β</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a:latin typeface="Calibri" pitchFamily="34" charset="0"/>
              </a:rPr>
              <a:t>v = min(v, max-</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kumimoji="0" lang="en-US" sz="2400" b="0" i="0" u="none" strike="noStrike" kern="0" cap="none" spc="0" normalizeH="0" baseline="0" noProof="0" dirty="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a:latin typeface="Calibri" pitchFamily="34" charset="0"/>
              </a:rPr>
              <a:t>if v ≤ </a:t>
            </a:r>
            <a:r>
              <a:rPr lang="el-GR" sz="2400" kern="0" dirty="0">
                <a:latin typeface="Calibri" pitchFamily="34" charset="0"/>
              </a:rPr>
              <a:t>α</a:t>
            </a:r>
            <a:r>
              <a:rPr lang="en-US" sz="2400" kern="0" dirty="0">
                <a:latin typeface="Calibri" pitchFamily="34" charset="0"/>
              </a:rPr>
              <a:t> return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a:latin typeface="Calibri" pitchFamily="34" charset="0"/>
              </a:rPr>
              <a:t>β </a:t>
            </a:r>
            <a:r>
              <a:rPr lang="en-US" sz="2400" kern="0" dirty="0">
                <a:latin typeface="Calibri" pitchFamily="34" charset="0"/>
              </a:rPr>
              <a:t>= min(</a:t>
            </a:r>
            <a:r>
              <a:rPr lang="el-GR" sz="2400" kern="0" dirty="0">
                <a:latin typeface="Calibri" pitchFamily="34" charset="0"/>
              </a:rPr>
              <a:t>β</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609600" y="3048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def max-value(state, </a:t>
            </a:r>
            <a:r>
              <a:rPr lang="el-GR" sz="2400" kern="0" dirty="0">
                <a:solidFill>
                  <a:srgbClr val="0066CC"/>
                </a:solidFill>
                <a:latin typeface="Calibri" pitchFamily="34" charset="0"/>
              </a:rPr>
              <a:t>α</a:t>
            </a:r>
            <a:r>
              <a:rPr lang="en-US" sz="2400" kern="0" dirty="0">
                <a:solidFill>
                  <a:srgbClr val="0066CC"/>
                </a:solidFill>
                <a:latin typeface="Calibri" pitchFamily="34" charset="0"/>
              </a:rPr>
              <a:t>, </a:t>
            </a:r>
            <a:r>
              <a:rPr lang="el-GR" sz="2400" kern="0" dirty="0">
                <a:solidFill>
                  <a:srgbClr val="0066CC"/>
                </a:solidFill>
                <a:latin typeface="Calibri" pitchFamily="34" charset="0"/>
              </a:rPr>
              <a:t>β</a:t>
            </a: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a:ln>
                  <a:noFill/>
                </a:ln>
                <a:solidFill>
                  <a:schemeClr val="tx1"/>
                </a:solidFill>
                <a:effectLst/>
                <a:uLnTx/>
                <a:uFillTx/>
                <a:latin typeface="Calibri" pitchFamily="34" charset="0"/>
              </a:rPr>
              <a:t>v = </a:t>
            </a:r>
            <a:r>
              <a:rPr lang="en-US" sz="2400" kern="0" noProof="0" dirty="0">
                <a:latin typeface="Calibri" pitchFamily="34" charset="0"/>
              </a:rPr>
              <a:t>max(v, min-</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lang="en-US" sz="2400" kern="0" dirty="0">
                <a:latin typeface="Calibri" pitchFamily="34" charset="0"/>
              </a:rPr>
              <a:t>)</a:t>
            </a:r>
            <a:endParaRPr kumimoji="0" lang="en-US" sz="2400" b="0" i="0" u="none" strike="noStrike" kern="0" cap="none" spc="0" normalizeH="0" baseline="0" noProof="0" dirty="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a:latin typeface="Calibri" pitchFamily="34" charset="0"/>
              </a:rPr>
              <a:t>if</a:t>
            </a:r>
            <a:r>
              <a:rPr lang="en-US" sz="2400" kern="0" dirty="0">
                <a:latin typeface="Calibri" pitchFamily="34" charset="0"/>
              </a:rPr>
              <a:t> v ≥ </a:t>
            </a:r>
            <a:r>
              <a:rPr lang="el-GR" sz="2400" kern="0" dirty="0">
                <a:latin typeface="Calibri" pitchFamily="34" charset="0"/>
              </a:rPr>
              <a:t>β</a:t>
            </a:r>
            <a:r>
              <a:rPr lang="en-US" sz="2400" kern="0" dirty="0">
                <a:latin typeface="Calibri" pitchFamily="34" charset="0"/>
              </a:rPr>
              <a:t> return v</a:t>
            </a:r>
          </a:p>
          <a:p>
            <a:pPr marL="1142942" lvl="2" indent="-228589">
              <a:lnSpc>
                <a:spcPct val="80000"/>
              </a:lnSpc>
              <a:spcBef>
                <a:spcPct val="20000"/>
              </a:spcBef>
              <a:buClr>
                <a:schemeClr val="accent2"/>
              </a:buClr>
            </a:pPr>
            <a:r>
              <a:rPr lang="el-GR" sz="2400" kern="0" dirty="0">
                <a:latin typeface="Calibri" pitchFamily="34" charset="0"/>
              </a:rPr>
              <a:t>α</a:t>
            </a:r>
            <a:r>
              <a:rPr lang="en-US" sz="2400" kern="0" dirty="0">
                <a:latin typeface="Calibri" pitchFamily="34" charset="0"/>
              </a:rPr>
              <a:t> = max(</a:t>
            </a:r>
            <a:r>
              <a:rPr lang="el-GR" sz="2400" kern="0" dirty="0">
                <a:latin typeface="Calibri" pitchFamily="34" charset="0"/>
              </a:rPr>
              <a:t>α</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a:solidFill>
                  <a:srgbClr val="0066CC"/>
                </a:solidFill>
              </a:rPr>
              <a:t>α</a:t>
            </a:r>
            <a:r>
              <a:rPr lang="en-US" sz="2400" dirty="0">
                <a:solidFill>
                  <a:srgbClr val="0066CC"/>
                </a:solidFill>
              </a:rPr>
              <a:t>: </a:t>
            </a:r>
            <a:r>
              <a:rPr lang="en-US" sz="2400" dirty="0">
                <a:solidFill>
                  <a:srgbClr val="0070C0"/>
                </a:solidFill>
              </a:rPr>
              <a:t>MAX’s best option on path to root</a:t>
            </a:r>
          </a:p>
          <a:p>
            <a:pPr lvl="1" algn="ctr">
              <a:lnSpc>
                <a:spcPct val="80000"/>
              </a:lnSpc>
              <a:buNone/>
            </a:pPr>
            <a:r>
              <a:rPr lang="el-GR" sz="2400" dirty="0">
                <a:solidFill>
                  <a:srgbClr val="C00000"/>
                </a:solidFill>
              </a:rPr>
              <a:t>β</a:t>
            </a:r>
            <a:r>
              <a:rPr lang="en-US" sz="2400" dirty="0">
                <a:solidFill>
                  <a:srgbClr val="C00000"/>
                </a:solidFill>
              </a:rPr>
              <a:t>:</a:t>
            </a:r>
            <a:r>
              <a:rPr lang="el-GR" sz="2400" dirty="0">
                <a:solidFill>
                  <a:srgbClr val="C00000"/>
                </a:solidFill>
              </a:rPr>
              <a:t> </a:t>
            </a:r>
            <a:r>
              <a:rPr lang="en-US" sz="2400" dirty="0">
                <a:solidFill>
                  <a:srgbClr val="C00000"/>
                </a:solidFill>
              </a:rPr>
              <a:t>MIN’s best option on path to root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sym typeface="Symbol" pitchFamily="18" charset="2"/>
              </a:rPr>
              <a:t>Alpha-Beta Pruning Properties</a:t>
            </a:r>
          </a:p>
        </p:txBody>
      </p:sp>
      <p:sp>
        <p:nvSpPr>
          <p:cNvPr id="32771" name="Rectangle 3"/>
          <p:cNvSpPr>
            <a:spLocks noGrp="1" noChangeArrowheads="1"/>
          </p:cNvSpPr>
          <p:nvPr>
            <p:ph idx="1"/>
          </p:nvPr>
        </p:nvSpPr>
        <p:spPr/>
        <p:txBody>
          <a:bodyPr/>
          <a:lstStyle/>
          <a:p>
            <a:pPr eaLnBrk="1" hangingPunct="1">
              <a:lnSpc>
                <a:spcPct val="90000"/>
              </a:lnSpc>
            </a:pPr>
            <a:r>
              <a:rPr lang="en-US" sz="2400" dirty="0"/>
              <a:t>This pruning has </a:t>
            </a:r>
            <a:r>
              <a:rPr lang="en-US" sz="2400" dirty="0">
                <a:solidFill>
                  <a:srgbClr val="CC0000"/>
                </a:solidFill>
              </a:rPr>
              <a:t>no effect</a:t>
            </a:r>
            <a:r>
              <a:rPr lang="en-US" sz="2400" dirty="0"/>
              <a:t> on </a:t>
            </a:r>
            <a:r>
              <a:rPr lang="en-US" sz="2400" dirty="0" err="1"/>
              <a:t>minimax</a:t>
            </a:r>
            <a:r>
              <a:rPr lang="en-US" sz="2400" dirty="0"/>
              <a:t> value computed for the root!</a:t>
            </a:r>
          </a:p>
          <a:p>
            <a:pPr lvl="1" eaLnBrk="1" hangingPunct="1">
              <a:lnSpc>
                <a:spcPct val="90000"/>
              </a:lnSpc>
            </a:pPr>
            <a:endParaRPr lang="en-US" sz="2000" dirty="0"/>
          </a:p>
          <a:p>
            <a:pPr eaLnBrk="1" hangingPunct="1">
              <a:lnSpc>
                <a:spcPct val="90000"/>
              </a:lnSpc>
            </a:pPr>
            <a:r>
              <a:rPr lang="en-US" sz="2400" dirty="0"/>
              <a:t>Values of intermediate nodes might be wrong</a:t>
            </a:r>
          </a:p>
          <a:p>
            <a:pPr lvl="1" eaLnBrk="1" hangingPunct="1">
              <a:lnSpc>
                <a:spcPct val="90000"/>
              </a:lnSpc>
            </a:pPr>
            <a:r>
              <a:rPr lang="en-US" sz="2000" dirty="0"/>
              <a:t>Important: children of the root may have the wrong value</a:t>
            </a:r>
          </a:p>
          <a:p>
            <a:pPr lvl="1" eaLnBrk="1" hangingPunct="1">
              <a:lnSpc>
                <a:spcPct val="90000"/>
              </a:lnSpc>
            </a:pPr>
            <a:r>
              <a:rPr lang="en-US" sz="2000" dirty="0"/>
              <a:t>So the most naïve version won’t let you do action selection</a:t>
            </a:r>
          </a:p>
          <a:p>
            <a:pPr lvl="1" eaLnBrk="1" hangingPunct="1">
              <a:lnSpc>
                <a:spcPct val="90000"/>
              </a:lnSpc>
            </a:pPr>
            <a:endParaRPr lang="en-US" sz="2000" dirty="0"/>
          </a:p>
          <a:p>
            <a:pPr eaLnBrk="1" hangingPunct="1">
              <a:lnSpc>
                <a:spcPct val="90000"/>
              </a:lnSpc>
            </a:pPr>
            <a:r>
              <a:rPr lang="en-US" sz="2400" dirty="0"/>
              <a:t>Good child ordering improves effectiveness of pruning</a:t>
            </a:r>
          </a:p>
          <a:p>
            <a:pPr lvl="1" eaLnBrk="1" hangingPunct="1">
              <a:lnSpc>
                <a:spcPct val="90000"/>
              </a:lnSpc>
            </a:pPr>
            <a:endParaRPr lang="en-US" sz="2000" dirty="0"/>
          </a:p>
          <a:p>
            <a:pPr eaLnBrk="1" hangingPunct="1">
              <a:lnSpc>
                <a:spcPct val="90000"/>
              </a:lnSpc>
            </a:pPr>
            <a:r>
              <a:rPr lang="en-US" sz="2400" dirty="0"/>
              <a:t>With “perfect ordering”:</a:t>
            </a:r>
          </a:p>
          <a:p>
            <a:pPr lvl="1" eaLnBrk="1" hangingPunct="1">
              <a:lnSpc>
                <a:spcPct val="90000"/>
              </a:lnSpc>
            </a:pPr>
            <a:r>
              <a:rPr lang="en-US" sz="2000" dirty="0"/>
              <a:t>Time complexity drops to O(</a:t>
            </a:r>
            <a:r>
              <a:rPr lang="en-US" sz="2000" dirty="0" err="1"/>
              <a:t>b</a:t>
            </a:r>
            <a:r>
              <a:rPr lang="en-US" sz="2000" baseline="30000" dirty="0" err="1"/>
              <a:t>m</a:t>
            </a:r>
            <a:r>
              <a:rPr lang="en-US" sz="2000" baseline="30000" dirty="0"/>
              <a:t>/2</a:t>
            </a:r>
            <a:r>
              <a:rPr lang="en-US" sz="2000" dirty="0"/>
              <a:t>)</a:t>
            </a:r>
          </a:p>
          <a:p>
            <a:pPr lvl="1" eaLnBrk="1" hangingPunct="1">
              <a:lnSpc>
                <a:spcPct val="90000"/>
              </a:lnSpc>
            </a:pPr>
            <a:r>
              <a:rPr lang="en-US" sz="2000" dirty="0"/>
              <a:t>Doubles solvable depth!</a:t>
            </a:r>
          </a:p>
          <a:p>
            <a:pPr lvl="1" eaLnBrk="1" hangingPunct="1">
              <a:lnSpc>
                <a:spcPct val="90000"/>
              </a:lnSpc>
            </a:pPr>
            <a:r>
              <a:rPr lang="en-US" sz="2000" dirty="0"/>
              <a:t>Full search of, e.g. chess, is still hopeless…</a:t>
            </a:r>
          </a:p>
          <a:p>
            <a:pPr lvl="1" eaLnBrk="1" hangingPunct="1">
              <a:lnSpc>
                <a:spcPct val="90000"/>
              </a:lnSpc>
            </a:pPr>
            <a:endParaRPr lang="en-US" sz="2000" dirty="0"/>
          </a:p>
          <a:p>
            <a:pPr eaLnBrk="1" hangingPunct="1">
              <a:lnSpc>
                <a:spcPct val="90000"/>
              </a:lnSpc>
            </a:pPr>
            <a:r>
              <a:rPr lang="en-US" sz="2400" dirty="0"/>
              <a:t>This is a simple example of </a:t>
            </a:r>
            <a:r>
              <a:rPr lang="en-US" sz="2400" dirty="0" err="1">
                <a:solidFill>
                  <a:srgbClr val="CC0000"/>
                </a:solidFill>
              </a:rPr>
              <a:t>metareasoning</a:t>
            </a:r>
            <a:r>
              <a:rPr lang="en-US" sz="2400" dirty="0">
                <a:solidFill>
                  <a:srgbClr val="CC0000"/>
                </a:solidFill>
              </a:rPr>
              <a:t> </a:t>
            </a:r>
            <a:r>
              <a:rPr lang="en-US" sz="2400" dirty="0"/>
              <a:t>(computing about what to compute)</a:t>
            </a:r>
          </a:p>
        </p:txBody>
      </p:sp>
      <p:sp>
        <p:nvSpPr>
          <p:cNvPr id="6" name="AutoShape 5"/>
          <p:cNvSpPr>
            <a:spLocks noChangeArrowheads="1"/>
          </p:cNvSpPr>
          <p:nvPr/>
        </p:nvSpPr>
        <p:spPr bwMode="auto">
          <a:xfrm>
            <a:off x="9525000" y="2438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2" name="Rectangle 11"/>
          <p:cNvSpPr>
            <a:spLocks noChangeArrowheads="1"/>
          </p:cNvSpPr>
          <p:nvPr/>
        </p:nvSpPr>
        <p:spPr bwMode="auto">
          <a:xfrm>
            <a:off x="10668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0</a:t>
            </a:r>
          </a:p>
        </p:txBody>
      </p:sp>
      <p:cxnSp>
        <p:nvCxnSpPr>
          <p:cNvPr id="13" name="AutoShape 12"/>
          <p:cNvCxnSpPr>
            <a:cxnSpLocks noChangeShapeType="1"/>
            <a:stCxn id="6" idx="3"/>
            <a:endCxn id="7" idx="3"/>
          </p:cNvCxnSpPr>
          <p:nvPr/>
        </p:nvCxnSpPr>
        <p:spPr bwMode="auto">
          <a:xfrm flipH="1">
            <a:off x="8953500" y="27432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7432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7338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7338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7338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5" y="2438400"/>
            <a:ext cx="663575" cy="366713"/>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0" y="3352800"/>
            <a:ext cx="663575" cy="366713"/>
          </a:xfrm>
          <a:prstGeom prst="rect">
            <a:avLst/>
          </a:prstGeom>
          <a:noFill/>
          <a:ln w="12700">
            <a:noFill/>
            <a:miter lim="800000"/>
            <a:headEnd/>
            <a:tailEnd/>
          </a:ln>
        </p:spPr>
        <p:txBody>
          <a:bodyPr anchor="ctr">
            <a:spAutoFit/>
          </a:bodyPr>
          <a:lstStyle/>
          <a:p>
            <a:pPr algn="ctr">
              <a:spcBef>
                <a:spcPct val="50000"/>
              </a:spcBef>
            </a:pPr>
            <a:r>
              <a:rPr lang="en-US" b="1"/>
              <a:t>min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1">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a:t>
            </a:r>
          </a:p>
        </p:txBody>
      </p:sp>
      <p:pic>
        <p:nvPicPr>
          <p:cNvPr id="6" name="Picture 5" descr="alpha-beta-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371600"/>
            <a:ext cx="6502400" cy="4826000"/>
          </a:xfrm>
          <a:prstGeom prst="rect">
            <a:avLst/>
          </a:prstGeom>
        </p:spPr>
      </p:pic>
    </p:spTree>
    <p:extLst>
      <p:ext uri="{BB962C8B-B14F-4D97-AF65-F5344CB8AC3E}">
        <p14:creationId xmlns:p14="http://schemas.microsoft.com/office/powerpoint/2010/main" val="405949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 2</a:t>
            </a:r>
          </a:p>
        </p:txBody>
      </p:sp>
      <p:pic>
        <p:nvPicPr>
          <p:cNvPr id="5" name="Picture 4" descr="alpha-beta-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143000"/>
            <a:ext cx="9029700" cy="5715000"/>
          </a:xfrm>
          <a:prstGeom prst="rect">
            <a:avLst/>
          </a:prstGeom>
        </p:spPr>
      </p:pic>
    </p:spTree>
    <p:extLst>
      <p:ext uri="{BB962C8B-B14F-4D97-AF65-F5344CB8AC3E}">
        <p14:creationId xmlns:p14="http://schemas.microsoft.com/office/powerpoint/2010/main" val="2633078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Next Time: Uncertainty!</a:t>
            </a:r>
          </a:p>
        </p:txBody>
      </p:sp>
      <p:sp>
        <p:nvSpPr>
          <p:cNvPr id="29699" name="Content Placeholder 2"/>
          <p:cNvSpPr>
            <a:spLocks noGrp="1"/>
          </p:cNvSpPr>
          <p:nvPr>
            <p:ph idx="1"/>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Mystery </a:t>
            </a:r>
            <a:r>
              <a:rPr lang="en-US" dirty="0" err="1"/>
              <a:t>Pacman</a:t>
            </a:r>
            <a:endParaRPr lang="en-US" dirty="0"/>
          </a:p>
        </p:txBody>
      </p:sp>
      <p:pic>
        <p:nvPicPr>
          <p:cNvPr id="5" name="Mystery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992813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5618" name="Freeform 2"/>
          <p:cNvSpPr>
            <a:spLocks/>
          </p:cNvSpPr>
          <p:nvPr/>
        </p:nvSpPr>
        <p:spPr bwMode="auto">
          <a:xfrm>
            <a:off x="9555162" y="1631950"/>
            <a:ext cx="965200" cy="82867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135619" name="Freeform 3"/>
          <p:cNvSpPr>
            <a:spLocks/>
          </p:cNvSpPr>
          <p:nvPr/>
        </p:nvSpPr>
        <p:spPr bwMode="auto">
          <a:xfrm>
            <a:off x="9170987" y="1631950"/>
            <a:ext cx="1725613" cy="147002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135620" name="Freeform 4"/>
          <p:cNvSpPr>
            <a:spLocks/>
          </p:cNvSpPr>
          <p:nvPr/>
        </p:nvSpPr>
        <p:spPr bwMode="auto">
          <a:xfrm>
            <a:off x="9375775" y="1638300"/>
            <a:ext cx="1323975" cy="116205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8437" name="Rectangle 5"/>
          <p:cNvSpPr>
            <a:spLocks noGrp="1" noChangeArrowheads="1"/>
          </p:cNvSpPr>
          <p:nvPr>
            <p:ph type="title"/>
          </p:nvPr>
        </p:nvSpPr>
        <p:spPr>
          <a:xfrm>
            <a:off x="0" y="0"/>
            <a:ext cx="12192000" cy="1066800"/>
          </a:xfrm>
        </p:spPr>
        <p:txBody>
          <a:bodyPr/>
          <a:lstStyle/>
          <a:p>
            <a:pPr eaLnBrk="1" hangingPunct="1"/>
            <a:r>
              <a:rPr lang="en-US" dirty="0"/>
              <a:t>Iterative Deepening</a:t>
            </a:r>
          </a:p>
        </p:txBody>
      </p:sp>
      <p:sp>
        <p:nvSpPr>
          <p:cNvPr id="18438" name="Rectangle 6"/>
          <p:cNvSpPr>
            <a:spLocks noGrp="1" noChangeArrowheads="1"/>
          </p:cNvSpPr>
          <p:nvPr>
            <p:ph idx="1"/>
          </p:nvPr>
        </p:nvSpPr>
        <p:spPr>
          <a:xfrm>
            <a:off x="611188" y="1409700"/>
            <a:ext cx="8532812" cy="5041900"/>
          </a:xfrm>
        </p:spPr>
        <p:txBody>
          <a:bodyPr/>
          <a:lstStyle/>
          <a:p>
            <a:pPr marL="349250" indent="-349250" defTabSz="228600" eaLnBrk="1" hangingPunct="1">
              <a:buFont typeface="Wingdings" pitchFamily="2" charset="2"/>
              <a:buNone/>
            </a:pPr>
            <a:r>
              <a:rPr lang="en-US" sz="1800" dirty="0"/>
              <a:t>Iterative deepening uses DFS as a subroutine:</a:t>
            </a:r>
          </a:p>
          <a:p>
            <a:pPr marL="349250" indent="-349250" defTabSz="228600" eaLnBrk="1" hangingPunct="1">
              <a:buFont typeface="Wingdings" pitchFamily="2" charset="2"/>
              <a:buNone/>
            </a:pPr>
            <a:endParaRPr lang="en-US" sz="900" dirty="0"/>
          </a:p>
          <a:p>
            <a:pPr marL="349250" indent="-349250" defTabSz="228600" eaLnBrk="1" hangingPunct="1">
              <a:buFontTx/>
              <a:buAutoNum type="arabicPeriod"/>
            </a:pPr>
            <a:r>
              <a:rPr lang="en-US" sz="1800" dirty="0"/>
              <a:t>Do a DFS which only searches for paths of length 1 or less.  (DFS 	gives up on any path of length 2)</a:t>
            </a:r>
          </a:p>
          <a:p>
            <a:pPr marL="349250" indent="-349250" defTabSz="228600" eaLnBrk="1" hangingPunct="1">
              <a:buFontTx/>
              <a:buAutoNum type="arabicPeriod"/>
            </a:pPr>
            <a:r>
              <a:rPr lang="en-US" sz="1800" dirty="0"/>
              <a:t>If “1” failed, do a DFS which only searches paths of length 2 or less.</a:t>
            </a:r>
          </a:p>
          <a:p>
            <a:pPr marL="349250" indent="-349250" defTabSz="228600" eaLnBrk="1" hangingPunct="1">
              <a:buFontTx/>
              <a:buAutoNum type="arabicPeriod"/>
            </a:pPr>
            <a:r>
              <a:rPr lang="en-US" sz="1800" dirty="0"/>
              <a:t>If “2” failed, do a DFS which only searches paths of length 3 or less.</a:t>
            </a:r>
          </a:p>
          <a:p>
            <a:pPr marL="349250" indent="-349250" defTabSz="228600" eaLnBrk="1" hangingPunct="1">
              <a:buFont typeface="Wingdings" pitchFamily="2" charset="2"/>
              <a:buNone/>
            </a:pPr>
            <a:r>
              <a:rPr lang="en-US" sz="1800" dirty="0"/>
              <a:t>				….and so on.</a:t>
            </a:r>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r>
              <a:rPr lang="en-US" sz="1800" dirty="0"/>
              <a:t>Why do we want to do this for multiplayer games?</a:t>
            </a:r>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r>
              <a:rPr lang="en-US" sz="1800" dirty="0"/>
              <a:t>Note: wrongness of </a:t>
            </a:r>
            <a:r>
              <a:rPr lang="en-US" sz="1800" dirty="0" err="1"/>
              <a:t>eval</a:t>
            </a:r>
            <a:r>
              <a:rPr lang="en-US" sz="1800" dirty="0"/>
              <a:t> functions matters less and less the deeper the search goes!</a:t>
            </a:r>
            <a:endParaRPr lang="en-US" sz="900" dirty="0"/>
          </a:p>
        </p:txBody>
      </p:sp>
      <p:sp>
        <p:nvSpPr>
          <p:cNvPr id="18439" name="Freeform 55"/>
          <p:cNvSpPr>
            <a:spLocks/>
          </p:cNvSpPr>
          <p:nvPr/>
        </p:nvSpPr>
        <p:spPr bwMode="auto">
          <a:xfrm>
            <a:off x="8578850" y="1612900"/>
            <a:ext cx="2927350" cy="2554288"/>
          </a:xfrm>
          <a:custGeom>
            <a:avLst/>
            <a:gdLst>
              <a:gd name="T0" fmla="*/ 0 w 1844"/>
              <a:gd name="T1" fmla="*/ 2147483647 h 1609"/>
              <a:gd name="T2" fmla="*/ 2147483647 w 1844"/>
              <a:gd name="T3" fmla="*/ 2147483647 h 1609"/>
              <a:gd name="T4" fmla="*/ 2147483647 w 1844"/>
              <a:gd name="T5" fmla="*/ 0 h 1609"/>
              <a:gd name="T6" fmla="*/ 0 w 1844"/>
              <a:gd name="T7" fmla="*/ 2147483647 h 1609"/>
              <a:gd name="T8" fmla="*/ 0 60000 65536"/>
              <a:gd name="T9" fmla="*/ 0 60000 65536"/>
              <a:gd name="T10" fmla="*/ 0 60000 65536"/>
              <a:gd name="T11" fmla="*/ 0 60000 65536"/>
              <a:gd name="T12" fmla="*/ 0 w 1844"/>
              <a:gd name="T13" fmla="*/ 0 h 1609"/>
              <a:gd name="T14" fmla="*/ 1844 w 1844"/>
              <a:gd name="T15" fmla="*/ 1609 h 1609"/>
            </a:gdLst>
            <a:ahLst/>
            <a:cxnLst>
              <a:cxn ang="T8">
                <a:pos x="T0" y="T1"/>
              </a:cxn>
              <a:cxn ang="T9">
                <a:pos x="T2" y="T3"/>
              </a:cxn>
              <a:cxn ang="T10">
                <a:pos x="T4" y="T5"/>
              </a:cxn>
              <a:cxn ang="T11">
                <a:pos x="T6" y="T7"/>
              </a:cxn>
            </a:cxnLst>
            <a:rect l="T12" t="T13" r="T14" b="T15"/>
            <a:pathLst>
              <a:path w="1844" h="1609">
                <a:moveTo>
                  <a:pt x="0" y="1609"/>
                </a:moveTo>
                <a:lnTo>
                  <a:pt x="1844" y="1609"/>
                </a:lnTo>
                <a:lnTo>
                  <a:pt x="915" y="0"/>
                </a:lnTo>
                <a:lnTo>
                  <a:pt x="0" y="1609"/>
                </a:lnTo>
                <a:close/>
              </a:path>
            </a:pathLst>
          </a:custGeom>
          <a:noFill/>
          <a:ln w="9525">
            <a:solidFill>
              <a:schemeClr val="tx1"/>
            </a:solidFill>
            <a:round/>
            <a:headEnd/>
            <a:tailEnd/>
          </a:ln>
        </p:spPr>
        <p:txBody>
          <a:bodyPr/>
          <a:lstStyle/>
          <a:p>
            <a:endParaRPr lang="en-US"/>
          </a:p>
        </p:txBody>
      </p:sp>
      <p:sp>
        <p:nvSpPr>
          <p:cNvPr id="18440" name="Oval 56"/>
          <p:cNvSpPr>
            <a:spLocks noChangeArrowheads="1"/>
          </p:cNvSpPr>
          <p:nvPr/>
        </p:nvSpPr>
        <p:spPr bwMode="auto">
          <a:xfrm>
            <a:off x="9932987" y="1543050"/>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1" name="Oval 57"/>
          <p:cNvSpPr>
            <a:spLocks noChangeArrowheads="1"/>
          </p:cNvSpPr>
          <p:nvPr/>
        </p:nvSpPr>
        <p:spPr bwMode="auto">
          <a:xfrm>
            <a:off x="9701212" y="1968500"/>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2" name="Oval 58"/>
          <p:cNvSpPr>
            <a:spLocks noChangeArrowheads="1"/>
          </p:cNvSpPr>
          <p:nvPr/>
        </p:nvSpPr>
        <p:spPr bwMode="auto">
          <a:xfrm>
            <a:off x="10177462" y="1958975"/>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3" name="Text Box 59"/>
          <p:cNvSpPr txBox="1">
            <a:spLocks noChangeArrowheads="1"/>
          </p:cNvSpPr>
          <p:nvPr/>
        </p:nvSpPr>
        <p:spPr bwMode="auto">
          <a:xfrm>
            <a:off x="9831387" y="1819275"/>
            <a:ext cx="274638" cy="366713"/>
          </a:xfrm>
          <a:prstGeom prst="rect">
            <a:avLst/>
          </a:prstGeom>
          <a:noFill/>
          <a:ln w="9525">
            <a:noFill/>
            <a:miter lim="800000"/>
            <a:headEnd/>
            <a:tailEnd/>
          </a:ln>
        </p:spPr>
        <p:txBody>
          <a:bodyPr>
            <a:spAutoFit/>
          </a:bodyPr>
          <a:lstStyle/>
          <a:p>
            <a:pPr>
              <a:spcBef>
                <a:spcPct val="50000"/>
              </a:spcBef>
            </a:pPr>
            <a:r>
              <a:rPr lang="en-US"/>
              <a:t>…</a:t>
            </a:r>
          </a:p>
        </p:txBody>
      </p:sp>
      <p:sp>
        <p:nvSpPr>
          <p:cNvPr id="18444" name="Freeform 60"/>
          <p:cNvSpPr>
            <a:spLocks/>
          </p:cNvSpPr>
          <p:nvPr/>
        </p:nvSpPr>
        <p:spPr bwMode="auto">
          <a:xfrm>
            <a:off x="9813925" y="1773238"/>
            <a:ext cx="444500" cy="88900"/>
          </a:xfrm>
          <a:custGeom>
            <a:avLst/>
            <a:gdLst>
              <a:gd name="T0" fmla="*/ 0 w 280"/>
              <a:gd name="T1" fmla="*/ 2147483647 h 56"/>
              <a:gd name="T2" fmla="*/ 2147483647 w 280"/>
              <a:gd name="T3" fmla="*/ 2147483647 h 56"/>
              <a:gd name="T4" fmla="*/ 2147483647 w 280"/>
              <a:gd name="T5" fmla="*/ 0 h 56"/>
              <a:gd name="T6" fmla="*/ 0 60000 65536"/>
              <a:gd name="T7" fmla="*/ 0 60000 65536"/>
              <a:gd name="T8" fmla="*/ 0 60000 65536"/>
              <a:gd name="T9" fmla="*/ 0 w 280"/>
              <a:gd name="T10" fmla="*/ 0 h 56"/>
              <a:gd name="T11" fmla="*/ 280 w 280"/>
              <a:gd name="T12" fmla="*/ 56 h 56"/>
            </a:gdLst>
            <a:ahLst/>
            <a:cxnLst>
              <a:cxn ang="T6">
                <a:pos x="T0" y="T1"/>
              </a:cxn>
              <a:cxn ang="T7">
                <a:pos x="T2" y="T3"/>
              </a:cxn>
              <a:cxn ang="T8">
                <a:pos x="T4" y="T5"/>
              </a:cxn>
            </a:cxnLst>
            <a:rect l="T9" t="T10" r="T11" b="T12"/>
            <a:pathLst>
              <a:path w="280" h="56">
                <a:moveTo>
                  <a:pt x="0" y="11"/>
                </a:moveTo>
                <a:cubicBezTo>
                  <a:pt x="52" y="33"/>
                  <a:pt x="104" y="56"/>
                  <a:pt x="151" y="54"/>
                </a:cubicBezTo>
                <a:cubicBezTo>
                  <a:pt x="198" y="52"/>
                  <a:pt x="239" y="26"/>
                  <a:pt x="280" y="0"/>
                </a:cubicBezTo>
              </a:path>
            </a:pathLst>
          </a:custGeom>
          <a:noFill/>
          <a:ln w="9525">
            <a:solidFill>
              <a:schemeClr val="tx1"/>
            </a:solidFill>
            <a:round/>
            <a:headEnd/>
            <a:tailEnd type="triangle" w="sm" len="sm"/>
          </a:ln>
        </p:spPr>
        <p:txBody>
          <a:bodyPr/>
          <a:lstStyle/>
          <a:p>
            <a:endParaRPr lang="en-US"/>
          </a:p>
        </p:txBody>
      </p:sp>
      <p:sp>
        <p:nvSpPr>
          <p:cNvPr id="18445" name="Text Box 61"/>
          <p:cNvSpPr txBox="1">
            <a:spLocks noChangeArrowheads="1"/>
          </p:cNvSpPr>
          <p:nvPr/>
        </p:nvSpPr>
        <p:spPr bwMode="auto">
          <a:xfrm>
            <a:off x="10215562" y="1571625"/>
            <a:ext cx="298450" cy="366713"/>
          </a:xfrm>
          <a:prstGeom prst="rect">
            <a:avLst/>
          </a:prstGeom>
          <a:noFill/>
          <a:ln w="9525">
            <a:noFill/>
            <a:miter lim="800000"/>
            <a:headEnd/>
            <a:tailEnd/>
          </a:ln>
        </p:spPr>
        <p:txBody>
          <a:bodyPr>
            <a:spAutoFit/>
          </a:bodyPr>
          <a:lstStyle/>
          <a:p>
            <a:pPr>
              <a:spcBef>
                <a:spcPct val="50000"/>
              </a:spcBef>
            </a:pPr>
            <a:r>
              <a:rPr lang="en-US" dirty="0">
                <a:latin typeface="Calibri"/>
                <a:cs typeface="Calibri"/>
              </a:rPr>
              <a:t>b</a:t>
            </a:r>
          </a:p>
        </p:txBody>
      </p:sp>
      <p:sp>
        <p:nvSpPr>
          <p:cNvPr id="18446" name="Oval 62"/>
          <p:cNvSpPr>
            <a:spLocks noChangeArrowheads="1"/>
          </p:cNvSpPr>
          <p:nvPr/>
        </p:nvSpPr>
        <p:spPr bwMode="auto">
          <a:xfrm>
            <a:off x="10425112" y="3008313"/>
            <a:ext cx="179388" cy="179387"/>
          </a:xfrm>
          <a:prstGeom prst="ellipse">
            <a:avLst/>
          </a:prstGeom>
          <a:solidFill>
            <a:srgbClr val="FF9999"/>
          </a:solidFill>
          <a:ln w="9525">
            <a:solidFill>
              <a:schemeClr val="tx1"/>
            </a:solidFill>
            <a:round/>
            <a:headEnd/>
            <a:tailEnd/>
          </a:ln>
        </p:spPr>
        <p:txBody>
          <a:bodyPr wrap="none" anchor="ctr"/>
          <a:lstStyle/>
          <a:p>
            <a:endParaRPr lang="en-US"/>
          </a:p>
        </p:txBody>
      </p:sp>
      <p:sp>
        <p:nvSpPr>
          <p:cNvPr id="18447" name="Freeform 63"/>
          <p:cNvSpPr>
            <a:spLocks/>
          </p:cNvSpPr>
          <p:nvPr/>
        </p:nvSpPr>
        <p:spPr bwMode="auto">
          <a:xfrm>
            <a:off x="10317162" y="2551113"/>
            <a:ext cx="222250" cy="436562"/>
          </a:xfrm>
          <a:custGeom>
            <a:avLst/>
            <a:gdLst>
              <a:gd name="T0" fmla="*/ 0 w 140"/>
              <a:gd name="T1" fmla="*/ 0 h 275"/>
              <a:gd name="T2" fmla="*/ 2147483647 w 140"/>
              <a:gd name="T3" fmla="*/ 2147483647 h 275"/>
              <a:gd name="T4" fmla="*/ 2147483647 w 140"/>
              <a:gd name="T5" fmla="*/ 2147483647 h 275"/>
              <a:gd name="T6" fmla="*/ 2147483647 w 140"/>
              <a:gd name="T7" fmla="*/ 2147483647 h 275"/>
              <a:gd name="T8" fmla="*/ 2147483647 w 140"/>
              <a:gd name="T9" fmla="*/ 2147483647 h 275"/>
              <a:gd name="T10" fmla="*/ 2147483647 w 140"/>
              <a:gd name="T11" fmla="*/ 2147483647 h 275"/>
              <a:gd name="T12" fmla="*/ 0 60000 65536"/>
              <a:gd name="T13" fmla="*/ 0 60000 65536"/>
              <a:gd name="T14" fmla="*/ 0 60000 65536"/>
              <a:gd name="T15" fmla="*/ 0 60000 65536"/>
              <a:gd name="T16" fmla="*/ 0 60000 65536"/>
              <a:gd name="T17" fmla="*/ 0 60000 65536"/>
              <a:gd name="T18" fmla="*/ 0 w 140"/>
              <a:gd name="T19" fmla="*/ 0 h 275"/>
              <a:gd name="T20" fmla="*/ 140 w 140"/>
              <a:gd name="T21" fmla="*/ 275 h 275"/>
            </a:gdLst>
            <a:ahLst/>
            <a:cxnLst>
              <a:cxn ang="T12">
                <a:pos x="T0" y="T1"/>
              </a:cxn>
              <a:cxn ang="T13">
                <a:pos x="T2" y="T3"/>
              </a:cxn>
              <a:cxn ang="T14">
                <a:pos x="T4" y="T5"/>
              </a:cxn>
              <a:cxn ang="T15">
                <a:pos x="T6" y="T7"/>
              </a:cxn>
              <a:cxn ang="T16">
                <a:pos x="T8" y="T9"/>
              </a:cxn>
              <a:cxn ang="T17">
                <a:pos x="T10" y="T11"/>
              </a:cxn>
            </a:cxnLst>
            <a:rect l="T18" t="T19" r="T20" b="T21"/>
            <a:pathLst>
              <a:path w="140" h="275">
                <a:moveTo>
                  <a:pt x="0" y="0"/>
                </a:moveTo>
                <a:cubicBezTo>
                  <a:pt x="11" y="11"/>
                  <a:pt x="20" y="24"/>
                  <a:pt x="33" y="33"/>
                </a:cubicBezTo>
                <a:cubicBezTo>
                  <a:pt x="59" y="52"/>
                  <a:pt x="92" y="58"/>
                  <a:pt x="119" y="76"/>
                </a:cubicBezTo>
                <a:cubicBezTo>
                  <a:pt x="140" y="106"/>
                  <a:pt x="138" y="138"/>
                  <a:pt x="124" y="172"/>
                </a:cubicBezTo>
                <a:cubicBezTo>
                  <a:pt x="116" y="190"/>
                  <a:pt x="92" y="221"/>
                  <a:pt x="92" y="221"/>
                </a:cubicBezTo>
                <a:cubicBezTo>
                  <a:pt x="98" y="240"/>
                  <a:pt x="114" y="255"/>
                  <a:pt x="114" y="275"/>
                </a:cubicBezTo>
              </a:path>
            </a:pathLst>
          </a:custGeom>
          <a:noFill/>
          <a:ln w="9525">
            <a:solidFill>
              <a:schemeClr val="tx1"/>
            </a:solidFill>
            <a:round/>
            <a:headEnd/>
            <a:tailEnd/>
          </a:ln>
        </p:spPr>
        <p:txBody>
          <a:bodyPr/>
          <a:lstStyle/>
          <a:p>
            <a:endParaRPr lang="en-US"/>
          </a:p>
        </p:txBody>
      </p:sp>
      <p:sp>
        <p:nvSpPr>
          <p:cNvPr id="1135680" name="Freeform 64"/>
          <p:cNvSpPr>
            <a:spLocks/>
          </p:cNvSpPr>
          <p:nvPr/>
        </p:nvSpPr>
        <p:spPr bwMode="auto">
          <a:xfrm>
            <a:off x="9777412" y="1638300"/>
            <a:ext cx="511175" cy="41910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56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56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56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5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18" grpId="0" animBg="1"/>
      <p:bldP spid="1135619" grpId="0" animBg="1"/>
      <p:bldP spid="1135620" grpId="0" animBg="1"/>
      <p:bldP spid="113568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0" y="1637976"/>
            <a:ext cx="5791199" cy="3670143"/>
          </a:xfrm>
          <a:prstGeom prst="rect">
            <a:avLst/>
          </a:prstGeom>
          <a:noFill/>
          <a:extLst>
            <a:ext uri="{909E8E84-426E-40dd-AFC4-6F175D3DCCD1}">
              <a14:hiddenFill xmlns="" xmlns:a14="http://schemas.microsoft.com/office/drawing/2010/main">
                <a:solidFill>
                  <a:srgbClr val="FFFFFF"/>
                </a:solidFill>
              </a14:hiddenFill>
            </a:ext>
          </a:extLst>
        </p:spPr>
      </p:pic>
      <p:sp>
        <p:nvSpPr>
          <p:cNvPr id="1027" name="Rectangle 2"/>
          <p:cNvSpPr>
            <a:spLocks noGrp="1" noChangeArrowheads="1"/>
          </p:cNvSpPr>
          <p:nvPr>
            <p:ph type="title"/>
          </p:nvPr>
        </p:nvSpPr>
        <p:spPr/>
        <p:txBody>
          <a:bodyPr/>
          <a:lstStyle/>
          <a:p>
            <a:pPr eaLnBrk="1" hangingPunct="1"/>
            <a:r>
              <a:rPr lang="en-US" dirty="0"/>
              <a:t>Adversarial Games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7412" y="1548776"/>
            <a:ext cx="5148607" cy="2876550"/>
          </a:xfrm>
          <a:prstGeom prst="rect">
            <a:avLst/>
          </a:prstGeom>
          <a:noFill/>
          <a:extLst>
            <a:ext uri="{909E8E84-426E-40dd-AFC4-6F175D3DCCD1}">
              <a14:hiddenFill xmlns="" xmlns:a14="http://schemas.microsoft.com/office/drawing/2010/main">
                <a:solidFill>
                  <a:srgbClr val="FFFFFF"/>
                </a:solidFill>
              </a14:hiddenFill>
            </a:ext>
          </a:extLst>
        </p:spPr>
      </p:pic>
      <p:sp>
        <p:nvSpPr>
          <p:cNvPr id="9219" name="Rectangle 3"/>
          <p:cNvSpPr>
            <a:spLocks noGrp="1" noChangeArrowheads="1"/>
          </p:cNvSpPr>
          <p:nvPr>
            <p:ph idx="1"/>
          </p:nvPr>
        </p:nvSpPr>
        <p:spPr>
          <a:xfrm>
            <a:off x="406400" y="1397001"/>
            <a:ext cx="11379200" cy="4729164"/>
          </a:xfrm>
        </p:spPr>
        <p:txBody>
          <a:bodyPr/>
          <a:lstStyle/>
          <a:p>
            <a:pPr eaLnBrk="1" hangingPunct="1"/>
            <a:r>
              <a:rPr lang="en-US" sz="2800" dirty="0"/>
              <a:t>Many different kinds of games!</a:t>
            </a:r>
          </a:p>
          <a:p>
            <a:pPr lvl="1" eaLnBrk="1" hangingPunct="1"/>
            <a:endParaRPr lang="en-US" sz="2400" dirty="0"/>
          </a:p>
          <a:p>
            <a:pPr eaLnBrk="1" hangingPunct="1"/>
            <a:r>
              <a:rPr lang="en-US" sz="2800" dirty="0"/>
              <a:t>Axes:</a:t>
            </a:r>
          </a:p>
          <a:p>
            <a:pPr lvl="1" eaLnBrk="1" hangingPunct="1"/>
            <a:r>
              <a:rPr lang="en-US" sz="2400" dirty="0"/>
              <a:t>Deterministic or stochastic?</a:t>
            </a:r>
          </a:p>
          <a:p>
            <a:pPr lvl="1" eaLnBrk="1" hangingPunct="1"/>
            <a:r>
              <a:rPr lang="en-US" sz="2400" dirty="0"/>
              <a:t>One, two, or more players?</a:t>
            </a:r>
          </a:p>
          <a:p>
            <a:pPr lvl="1" eaLnBrk="1" hangingPunct="1"/>
            <a:r>
              <a:rPr lang="en-US" sz="2400" dirty="0"/>
              <a:t>Zero sum?</a:t>
            </a:r>
          </a:p>
          <a:p>
            <a:pPr lvl="1" eaLnBrk="1" hangingPunct="1"/>
            <a:r>
              <a:rPr lang="en-US" sz="2400" dirty="0"/>
              <a:t>Perfect information (can you see the state)?</a:t>
            </a:r>
          </a:p>
          <a:p>
            <a:pPr lvl="1" eaLnBrk="1" hangingPunct="1"/>
            <a:endParaRPr lang="en-US" sz="2400" dirty="0"/>
          </a:p>
          <a:p>
            <a:pPr eaLnBrk="1" hangingPunct="1"/>
            <a:r>
              <a:rPr lang="en-US" sz="2800" dirty="0"/>
              <a:t>Want algorithms for calculating a </a:t>
            </a:r>
            <a:r>
              <a:rPr lang="en-US" sz="2800" dirty="0">
                <a:solidFill>
                  <a:srgbClr val="CC0000"/>
                </a:solidFill>
              </a:rPr>
              <a:t>strategy (policy)</a:t>
            </a:r>
            <a:r>
              <a:rPr lang="en-US" sz="2800" dirty="0"/>
              <a:t> which recommends a move from each state</a:t>
            </a:r>
          </a:p>
        </p:txBody>
      </p:sp>
      <p:sp>
        <p:nvSpPr>
          <p:cNvPr id="9218" name="Rectangle 2"/>
          <p:cNvSpPr>
            <a:spLocks noGrp="1" noChangeArrowheads="1"/>
          </p:cNvSpPr>
          <p:nvPr>
            <p:ph type="title"/>
          </p:nvPr>
        </p:nvSpPr>
        <p:spPr/>
        <p:txBody>
          <a:bodyPr/>
          <a:lstStyle/>
          <a:p>
            <a:pPr eaLnBrk="1" hangingPunct="1"/>
            <a:r>
              <a:rPr lang="en-US" dirty="0"/>
              <a:t>Types of Games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5035" y="1396999"/>
            <a:ext cx="4207019" cy="4406900"/>
          </a:xfrm>
          <a:prstGeom prst="rect">
            <a:avLst/>
          </a:prstGeom>
          <a:noFill/>
          <a:extLst>
            <a:ext uri="{909E8E84-426E-40dd-AFC4-6F175D3DCCD1}">
              <a14:hiddenFill xmlns="" xmlns:a14="http://schemas.microsoft.com/office/drawing/2010/main">
                <a:solidFill>
                  <a:srgbClr val="FFFFFF"/>
                </a:solidFill>
              </a14:hiddenFill>
            </a:ext>
          </a:extLst>
        </p:spPr>
      </p:pic>
      <p:sp>
        <p:nvSpPr>
          <p:cNvPr id="10242" name="Title 1"/>
          <p:cNvSpPr>
            <a:spLocks noGrp="1"/>
          </p:cNvSpPr>
          <p:nvPr>
            <p:ph type="title"/>
          </p:nvPr>
        </p:nvSpPr>
        <p:spPr/>
        <p:txBody>
          <a:bodyPr/>
          <a:lstStyle/>
          <a:p>
            <a:r>
              <a:rPr lang="en-US"/>
              <a:t>Deterministic Games</a:t>
            </a:r>
          </a:p>
        </p:txBody>
      </p:sp>
      <p:sp>
        <p:nvSpPr>
          <p:cNvPr id="10243" name="Content Placeholder 2"/>
          <p:cNvSpPr>
            <a:spLocks noGrp="1"/>
          </p:cNvSpPr>
          <p:nvPr>
            <p:ph idx="1"/>
          </p:nvPr>
        </p:nvSpPr>
        <p:spPr/>
        <p:txBody>
          <a:bodyPr/>
          <a:lstStyle/>
          <a:p>
            <a:r>
              <a:rPr lang="en-US" sz="2800" dirty="0"/>
              <a:t>Many possible formalizations, one is:</a:t>
            </a:r>
          </a:p>
          <a:p>
            <a:pPr lvl="1"/>
            <a:r>
              <a:rPr lang="en-US" sz="2400" dirty="0"/>
              <a:t>States: S (start at s</a:t>
            </a:r>
            <a:r>
              <a:rPr lang="en-US" sz="2400" baseline="-25000" dirty="0"/>
              <a:t>0</a:t>
            </a:r>
            <a:r>
              <a:rPr lang="en-US" sz="2400" dirty="0"/>
              <a:t>)</a:t>
            </a:r>
          </a:p>
          <a:p>
            <a:pPr lvl="1"/>
            <a:r>
              <a:rPr lang="en-US" sz="2400" dirty="0"/>
              <a:t>Players: P={1...N} (usually take turns)</a:t>
            </a:r>
          </a:p>
          <a:p>
            <a:pPr lvl="1"/>
            <a:r>
              <a:rPr lang="en-US" sz="2400" dirty="0"/>
              <a:t>Actions: A (may depend on player / state)</a:t>
            </a:r>
          </a:p>
          <a:p>
            <a:pPr lvl="1"/>
            <a:r>
              <a:rPr lang="en-US" sz="2400" dirty="0"/>
              <a:t>Transition Function: </a:t>
            </a:r>
            <a:r>
              <a:rPr lang="en-US" sz="2400" dirty="0" err="1"/>
              <a:t>SxA</a:t>
            </a:r>
            <a:r>
              <a:rPr lang="en-US" sz="2400" dirty="0"/>
              <a:t> </a:t>
            </a:r>
            <a:r>
              <a:rPr lang="en-US" sz="2400" dirty="0">
                <a:sym typeface="Symbol" pitchFamily="18" charset="2"/>
              </a:rPr>
              <a:t> S</a:t>
            </a:r>
          </a:p>
          <a:p>
            <a:pPr lvl="1"/>
            <a:r>
              <a:rPr lang="en-US" sz="2400" dirty="0">
                <a:sym typeface="Symbol" pitchFamily="18" charset="2"/>
              </a:rPr>
              <a:t>Terminal Test: S  {</a:t>
            </a:r>
            <a:r>
              <a:rPr lang="en-US" sz="2400" dirty="0" err="1">
                <a:sym typeface="Symbol" pitchFamily="18" charset="2"/>
              </a:rPr>
              <a:t>t,f</a:t>
            </a:r>
            <a:r>
              <a:rPr lang="en-US" sz="2400" dirty="0">
                <a:sym typeface="Symbol" pitchFamily="18" charset="2"/>
              </a:rPr>
              <a:t>}</a:t>
            </a:r>
          </a:p>
          <a:p>
            <a:pPr lvl="1"/>
            <a:r>
              <a:rPr lang="en-US" sz="2400" dirty="0">
                <a:sym typeface="Symbol" pitchFamily="18" charset="2"/>
              </a:rPr>
              <a:t>Terminal Utilities: </a:t>
            </a:r>
            <a:r>
              <a:rPr lang="en-US" sz="2400" dirty="0" err="1">
                <a:sym typeface="Symbol" pitchFamily="18" charset="2"/>
              </a:rPr>
              <a:t>SxP</a:t>
            </a:r>
            <a:r>
              <a:rPr lang="en-US" sz="2400" dirty="0">
                <a:sym typeface="Symbol" pitchFamily="18" charset="2"/>
              </a:rPr>
              <a:t>  R</a:t>
            </a:r>
          </a:p>
          <a:p>
            <a:endParaRPr lang="en-US" sz="2800" dirty="0">
              <a:sym typeface="Symbol" pitchFamily="18" charset="2"/>
            </a:endParaRPr>
          </a:p>
          <a:p>
            <a:r>
              <a:rPr lang="en-US" sz="2800" dirty="0">
                <a:sym typeface="Symbol" pitchFamily="18" charset="2"/>
              </a:rPr>
              <a:t>Solution for a player is a </a:t>
            </a:r>
            <a:r>
              <a:rPr lang="en-US" sz="2800" dirty="0">
                <a:solidFill>
                  <a:srgbClr val="C00000"/>
                </a:solidFill>
                <a:sym typeface="Symbol" pitchFamily="18" charset="2"/>
              </a:rPr>
              <a:t>policy</a:t>
            </a:r>
            <a:r>
              <a:rPr lang="en-US" sz="2800" dirty="0">
                <a:sym typeface="Symbol" pitchFamily="18" charset="2"/>
              </a:rPr>
              <a:t>: S  A</a:t>
            </a:r>
            <a:endParaRPr lang="en-US" sz="2800"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8197" y="1357400"/>
            <a:ext cx="6583362" cy="2673487"/>
          </a:xfrm>
          <a:prstGeom prst="rect">
            <a:avLst/>
          </a:prstGeom>
          <a:noFill/>
          <a:extLst>
            <a:ext uri="{909E8E84-426E-40dd-AFC4-6F175D3DCCD1}">
              <a14:hiddenFill xmlns="" xmlns:a14="http://schemas.microsoft.com/office/drawing/2010/main">
                <a:solidFill>
                  <a:srgbClr val="FFFFFF"/>
                </a:solidFill>
              </a14:hiddenFill>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515" y="1388558"/>
            <a:ext cx="4108120" cy="2603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Zero-Sum Games</a:t>
            </a:r>
          </a:p>
        </p:txBody>
      </p:sp>
      <p:sp>
        <p:nvSpPr>
          <p:cNvPr id="8" name="Content Placeholder 7"/>
          <p:cNvSpPr>
            <a:spLocks noGrp="1"/>
          </p:cNvSpPr>
          <p:nvPr>
            <p:ph sz="half" idx="1"/>
          </p:nvPr>
        </p:nvSpPr>
        <p:spPr>
          <a:xfrm>
            <a:off x="457200" y="4191000"/>
            <a:ext cx="5715000" cy="1706564"/>
          </a:xfrm>
        </p:spPr>
        <p:txBody>
          <a:bodyPr/>
          <a:lstStyle/>
          <a:p>
            <a:r>
              <a:rPr lang="en-US" sz="2400" dirty="0"/>
              <a:t>Zero-Sum Games</a:t>
            </a:r>
          </a:p>
          <a:p>
            <a:pPr lvl="1"/>
            <a:r>
              <a:rPr lang="en-US" sz="2000" dirty="0"/>
              <a:t>Agents have opposite utilities (values on outcomes)</a:t>
            </a:r>
          </a:p>
          <a:p>
            <a:pPr lvl="1"/>
            <a:r>
              <a:rPr lang="en-US" sz="2000" dirty="0"/>
              <a:t>Lets us think of a single value that one maximizes and the other minimizes</a:t>
            </a:r>
          </a:p>
          <a:p>
            <a:pPr lvl="1"/>
            <a:r>
              <a:rPr lang="en-US" sz="2000" dirty="0"/>
              <a:t>Adversarial, pure competition</a:t>
            </a:r>
          </a:p>
        </p:txBody>
      </p:sp>
      <p:sp>
        <p:nvSpPr>
          <p:cNvPr id="9" name="Content Placeholder 8"/>
          <p:cNvSpPr>
            <a:spLocks noGrp="1"/>
          </p:cNvSpPr>
          <p:nvPr>
            <p:ph sz="half" idx="2"/>
          </p:nvPr>
        </p:nvSpPr>
        <p:spPr>
          <a:xfrm>
            <a:off x="6172200" y="4191000"/>
            <a:ext cx="5562600" cy="1706564"/>
          </a:xfrm>
        </p:spPr>
        <p:txBody>
          <a:bodyPr/>
          <a:lstStyle/>
          <a:p>
            <a:r>
              <a:rPr lang="en-US" sz="2400" dirty="0"/>
              <a:t>General Games</a:t>
            </a:r>
          </a:p>
          <a:p>
            <a:pPr lvl="1"/>
            <a:r>
              <a:rPr lang="en-US" sz="2000" dirty="0"/>
              <a:t>Agents have independent utilities (values on outcomes)</a:t>
            </a:r>
          </a:p>
          <a:p>
            <a:pPr lvl="1"/>
            <a:r>
              <a:rPr lang="en-US" sz="2000" dirty="0"/>
              <a:t>Cooperation, indifference, competition, and more are all possible</a:t>
            </a:r>
          </a:p>
          <a:p>
            <a:pPr lvl="1"/>
            <a:r>
              <a:rPr lang="en-US" sz="2000" dirty="0"/>
              <a:t>More later on non-zero-sum games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33291" y="1320018"/>
            <a:ext cx="5484168" cy="507206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Adversarial Search</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children}(s)} V(s')&#10;\]&#10;\end{document}&#10;"/>
  <p:tag name="FILENAME" val="TP_tmp"/>
  <p:tag name="FORMAT" val="png16m"/>
  <p:tag name="RES" val="1200"/>
  <p:tag name="BLEND" val="0"/>
  <p:tag name="TRANSPARENT" val="0"/>
  <p:tag name="TBUG" val="0"/>
  <p:tag name="ALLOWFS" val="0"/>
  <p:tag name="ORIGWIDTH" val="107"/>
  <p:tag name="PICTUREFILESIZE" val="90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Eval}(s) = w_1 f_1(s) + w_2 f_2(s) + \ldots + w_n f_n(s)&#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42"/>
  <p:tag name="PICTUREFILESIZE" val="20164"/>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32878</TotalTime>
  <Words>1431</Words>
  <Application>Microsoft Office PowerPoint</Application>
  <PresentationFormat>Widescreen</PresentationFormat>
  <Paragraphs>331</Paragraphs>
  <Slides>40</Slides>
  <Notes>13</Notes>
  <HiddenSlides>1</HiddenSlides>
  <MMClips>5</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7" baseType="lpstr">
      <vt:lpstr>Arial</vt:lpstr>
      <vt:lpstr>Calibri</vt:lpstr>
      <vt:lpstr>Symbol</vt:lpstr>
      <vt:lpstr>Times New Roman</vt:lpstr>
      <vt:lpstr>Wingdings</vt:lpstr>
      <vt:lpstr>dan-berkeley-nlp-v1</vt:lpstr>
      <vt:lpstr>Photo Editor Photo</vt:lpstr>
      <vt:lpstr>CAP 5636 – Advanced Artificial Intelligence </vt:lpstr>
      <vt:lpstr>Game Playing State-of-the-Art</vt:lpstr>
      <vt:lpstr>Behavior from Computation</vt:lpstr>
      <vt:lpstr>Video of Demo Mystery Pacman</vt:lpstr>
      <vt:lpstr>Adversarial Games</vt:lpstr>
      <vt:lpstr>Types of Games</vt:lpstr>
      <vt:lpstr>Deterministic Games</vt:lpstr>
      <vt:lpstr>Zero-Sum Games</vt:lpstr>
      <vt:lpstr>Adversarial Search</vt:lpstr>
      <vt:lpstr>Single-Agent Trees</vt:lpstr>
      <vt:lpstr>Value of a State</vt:lpstr>
      <vt:lpstr>Adversarial Game Trees</vt:lpstr>
      <vt:lpstr>Minimax Values</vt:lpstr>
      <vt:lpstr>Tic-Tac-Toe Game Tree</vt:lpstr>
      <vt:lpstr>Adversarial Search (Minimax)</vt:lpstr>
      <vt:lpstr>Minimax Implementation</vt:lpstr>
      <vt:lpstr>Minimax Implementation (Dispatch)</vt:lpstr>
      <vt:lpstr>Minimax Example</vt:lpstr>
      <vt:lpstr>Minimax Efficiency</vt:lpstr>
      <vt:lpstr>Minimax Properties</vt:lpstr>
      <vt:lpstr>Video of Demo Min vs. Exp (Min)</vt:lpstr>
      <vt:lpstr>Video of Demo Min vs. Exp (Exp)</vt:lpstr>
      <vt:lpstr>Resource Limits</vt:lpstr>
      <vt:lpstr>Resource Limits</vt:lpstr>
      <vt:lpstr>Depth Matters</vt:lpstr>
      <vt:lpstr>Video of Demo Limited Depth (2)</vt:lpstr>
      <vt:lpstr>Video of Demo Limited Depth (10)</vt:lpstr>
      <vt:lpstr>Evaluation Functions</vt:lpstr>
      <vt:lpstr>Evaluation Functions</vt:lpstr>
      <vt:lpstr>Evaluation for Pacman</vt:lpstr>
      <vt:lpstr>Game Tree Pruning</vt:lpstr>
      <vt:lpstr>Minimax Example</vt:lpstr>
      <vt:lpstr>Minimax Pruning</vt:lpstr>
      <vt:lpstr>Alpha-Beta Pruning</vt:lpstr>
      <vt:lpstr>Alpha-Beta Implementation</vt:lpstr>
      <vt:lpstr>Alpha-Beta Pruning Properties</vt:lpstr>
      <vt:lpstr>Alpha-Beta Quiz</vt:lpstr>
      <vt:lpstr>Alpha-Beta Quiz 2</vt:lpstr>
      <vt:lpstr>Next Time: Uncertainty!</vt:lpstr>
      <vt:lpstr>Iterative Deepening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Ladislau Boloni</cp:lastModifiedBy>
  <cp:revision>2103</cp:revision>
  <cp:lastPrinted>2014-02-06T19:31:47Z</cp:lastPrinted>
  <dcterms:created xsi:type="dcterms:W3CDTF">2004-08-27T04:16:05Z</dcterms:created>
  <dcterms:modified xsi:type="dcterms:W3CDTF">2016-09-13T18:12:51Z</dcterms:modified>
</cp:coreProperties>
</file>